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92" r:id="rId1"/>
  </p:sldMasterIdLst>
  <p:sldIdLst>
    <p:sldId id="256" r:id="rId2"/>
    <p:sldId id="312" r:id="rId3"/>
    <p:sldId id="306" r:id="rId4"/>
    <p:sldId id="307" r:id="rId5"/>
    <p:sldId id="308" r:id="rId6"/>
    <p:sldId id="311" r:id="rId7"/>
    <p:sldId id="309" r:id="rId8"/>
    <p:sldId id="301" r:id="rId9"/>
    <p:sldId id="313" r:id="rId10"/>
    <p:sldId id="302" r:id="rId11"/>
    <p:sldId id="303" r:id="rId12"/>
    <p:sldId id="304" r:id="rId13"/>
    <p:sldId id="305" r:id="rId14"/>
    <p:sldId id="257" r:id="rId15"/>
    <p:sldId id="258" r:id="rId16"/>
    <p:sldId id="259" r:id="rId17"/>
    <p:sldId id="260" r:id="rId18"/>
    <p:sldId id="261" r:id="rId19"/>
    <p:sldId id="262" r:id="rId20"/>
    <p:sldId id="263" r:id="rId21"/>
    <p:sldId id="264" r:id="rId22"/>
    <p:sldId id="265" r:id="rId23"/>
    <p:sldId id="310" r:id="rId24"/>
    <p:sldId id="267" r:id="rId25"/>
    <p:sldId id="268" r:id="rId26"/>
    <p:sldId id="269" r:id="rId27"/>
    <p:sldId id="270" r:id="rId28"/>
    <p:sldId id="271" r:id="rId29"/>
    <p:sldId id="272" r:id="rId30"/>
    <p:sldId id="273" r:id="rId31"/>
    <p:sldId id="274" r:id="rId32"/>
    <p:sldId id="275" r:id="rId33"/>
    <p:sldId id="276" r:id="rId34"/>
    <p:sldId id="277" r:id="rId35"/>
    <p:sldId id="278" r:id="rId36"/>
    <p:sldId id="279" r:id="rId37"/>
    <p:sldId id="280" r:id="rId38"/>
    <p:sldId id="281" r:id="rId39"/>
    <p:sldId id="282" r:id="rId40"/>
    <p:sldId id="283" r:id="rId41"/>
    <p:sldId id="284" r:id="rId42"/>
    <p:sldId id="316" r:id="rId43"/>
    <p:sldId id="319" r:id="rId44"/>
    <p:sldId id="320" r:id="rId45"/>
    <p:sldId id="321" r:id="rId46"/>
    <p:sldId id="317" r:id="rId47"/>
    <p:sldId id="287" r:id="rId48"/>
    <p:sldId id="288" r:id="rId49"/>
    <p:sldId id="289" r:id="rId50"/>
    <p:sldId id="290" r:id="rId51"/>
    <p:sldId id="291" r:id="rId52"/>
    <p:sldId id="293" r:id="rId53"/>
    <p:sldId id="294" r:id="rId54"/>
    <p:sldId id="295" r:id="rId55"/>
    <p:sldId id="296" r:id="rId56"/>
    <p:sldId id="297" r:id="rId57"/>
    <p:sldId id="298" r:id="rId58"/>
    <p:sldId id="299" r:id="rId59"/>
    <p:sldId id="300" r:id="rId60"/>
    <p:sldId id="322" r:id="rId61"/>
    <p:sldId id="315" r:id="rId6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0000"/>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588" autoAdjust="0"/>
    <p:restoredTop sz="94624" autoAdjust="0"/>
  </p:normalViewPr>
  <p:slideViewPr>
    <p:cSldViewPr>
      <p:cViewPr varScale="1">
        <p:scale>
          <a:sx n="69" d="100"/>
          <a:sy n="69" d="100"/>
        </p:scale>
        <p:origin x="-1416" y="-6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1D8BD707-D9CF-40AE-B4C6-C98DA3205C09}" type="datetimeFigureOut">
              <a:rPr lang="en-US" smtClean="0"/>
              <a:pPr/>
              <a:t>10/3/2019</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10/3/2019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10/3/2019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10/3/2019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10/3/2019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10/3/2019</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1D8BD707-D9CF-40AE-B4C6-C98DA3205C09}" type="datetimeFigureOut">
              <a:rPr lang="en-US" smtClean="0"/>
              <a:pPr/>
              <a:t>10/3/2019</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1D8BD707-D9CF-40AE-B4C6-C98DA3205C09}" type="datetimeFigureOut">
              <a:rPr lang="en-US" smtClean="0"/>
              <a:pPr/>
              <a:t>10/3/2019</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1D8BD707-D9CF-40AE-B4C6-C98DA3205C09}" type="datetimeFigureOut">
              <a:rPr lang="en-US" smtClean="0"/>
              <a:pPr/>
              <a:t>10/3/2019</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1D8BD707-D9CF-40AE-B4C6-C98DA3205C09}" type="datetimeFigureOut">
              <a:rPr lang="en-US" smtClean="0"/>
              <a:pPr/>
              <a:t>10/3/2019</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1D8BD707-D9CF-40AE-B4C6-C98DA3205C09}" type="datetimeFigureOut">
              <a:rPr lang="en-US" smtClean="0"/>
              <a:pPr/>
              <a:t>10/3/2019</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B6F15528-21DE-4FAA-801E-634DDDAF4B2B}"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1D8BD707-D9CF-40AE-B4C6-C98DA3205C09}" type="datetimeFigureOut">
              <a:rPr lang="en-US" smtClean="0"/>
              <a:pPr/>
              <a:t>10/3/2019</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4093" r:id="rId1"/>
    <p:sldLayoutId id="2147484094" r:id="rId2"/>
    <p:sldLayoutId id="2147484095" r:id="rId3"/>
    <p:sldLayoutId id="2147484096" r:id="rId4"/>
    <p:sldLayoutId id="2147484097" r:id="rId5"/>
    <p:sldLayoutId id="2147484098" r:id="rId6"/>
    <p:sldLayoutId id="2147484099" r:id="rId7"/>
    <p:sldLayoutId id="2147484100" r:id="rId8"/>
    <p:sldLayoutId id="2147484101" r:id="rId9"/>
    <p:sldLayoutId id="2147484102" r:id="rId10"/>
    <p:sldLayoutId id="2147484103"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85801"/>
            <a:ext cx="7772400" cy="2896562"/>
          </a:xfrm>
        </p:spPr>
        <p:txBody>
          <a:bodyPr>
            <a:normAutofit fontScale="90000"/>
          </a:bodyPr>
          <a:lstStyle/>
          <a:p>
            <a:pPr algn="ctr"/>
            <a:r>
              <a:rPr lang="en-US" dirty="0" smtClean="0">
                <a:solidFill>
                  <a:srgbClr val="00B050"/>
                </a:solidFill>
                <a:latin typeface="Times New Roman" pitchFamily="18" charset="0"/>
                <a:cs typeface="Times New Roman" pitchFamily="18" charset="0"/>
              </a:rPr>
              <a:t>PEDAGOGY OF ENGLISH LANGUAGE</a:t>
            </a:r>
            <a:br>
              <a:rPr lang="en-US" dirty="0" smtClean="0">
                <a:solidFill>
                  <a:srgbClr val="00B050"/>
                </a:solidFill>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solidFill>
                  <a:srgbClr val="FF0000"/>
                </a:solidFill>
                <a:latin typeface="Times New Roman" pitchFamily="18" charset="0"/>
                <a:cs typeface="Times New Roman" pitchFamily="18" charset="0"/>
              </a:rPr>
              <a:t>PRIMARY</a:t>
            </a:r>
            <a:endParaRPr lang="en-US" dirty="0">
              <a:solidFill>
                <a:srgbClr val="FF0000"/>
              </a:solidFill>
              <a:latin typeface="Times New Roman" pitchFamily="18" charset="0"/>
              <a:cs typeface="Times New Roman" pitchFamily="18" charset="0"/>
            </a:endParaRPr>
          </a:p>
        </p:txBody>
      </p:sp>
      <p:sp>
        <p:nvSpPr>
          <p:cNvPr id="3" name="Subtitle 2"/>
          <p:cNvSpPr>
            <a:spLocks noGrp="1"/>
          </p:cNvSpPr>
          <p:nvPr>
            <p:ph type="subTitle" idx="1"/>
          </p:nvPr>
        </p:nvSpPr>
        <p:spPr/>
        <p:txBody>
          <a:bodyPr/>
          <a:lstStyle/>
          <a:p>
            <a:endParaRPr lang="en-US" dirty="0" smtClean="0"/>
          </a:p>
          <a:p>
            <a:endParaRPr lang="en-US" dirty="0" smtClean="0"/>
          </a:p>
          <a:p>
            <a:endParaRPr lang="en-US" dirty="0" smtClean="0"/>
          </a:p>
          <a:p>
            <a:endParaRPr lang="en-US" dirty="0" smtClean="0"/>
          </a:p>
          <a:p>
            <a:endParaRPr lang="en-US" dirty="0" smtClean="0"/>
          </a:p>
          <a:p>
            <a:endParaRPr lang="en-US" dirty="0"/>
          </a:p>
        </p:txBody>
      </p:sp>
    </p:spTree>
  </p:cSld>
  <p:clrMapOvr>
    <a:masterClrMapping/>
  </p:clrMapOvr>
  <p:transition spd="slow">
    <p:wip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95400"/>
            <a:ext cx="8229600" cy="4830763"/>
          </a:xfrm>
        </p:spPr>
        <p:txBody>
          <a:bodyPr>
            <a:normAutofit/>
          </a:bodyPr>
          <a:lstStyle/>
          <a:p>
            <a:pPr algn="just">
              <a:buFont typeface="Wingdings" pitchFamily="2" charset="2"/>
              <a:buChar char="§"/>
            </a:pPr>
            <a:r>
              <a:rPr lang="en-IN" sz="2400" dirty="0" smtClean="0">
                <a:latin typeface="Times New Roman" pitchFamily="18" charset="0"/>
                <a:cs typeface="Times New Roman" pitchFamily="18" charset="0"/>
              </a:rPr>
              <a:t>Learners in groups of four are asked to notice and gather words and phrases on the theme ‘water’ from their neighbourhood and how these are used by people.</a:t>
            </a:r>
          </a:p>
          <a:p>
            <a:pPr algn="just">
              <a:buNone/>
            </a:pPr>
            <a:endParaRPr lang="en-IN" sz="2400" dirty="0" smtClean="0">
              <a:latin typeface="Times New Roman" pitchFamily="18" charset="0"/>
              <a:cs typeface="Times New Roman" pitchFamily="18" charset="0"/>
            </a:endParaRPr>
          </a:p>
          <a:p>
            <a:pPr algn="just">
              <a:buFont typeface="Wingdings" pitchFamily="2" charset="2"/>
              <a:buChar char="§"/>
            </a:pPr>
            <a:r>
              <a:rPr lang="en-IN" sz="2400" dirty="0" smtClean="0">
                <a:latin typeface="Times New Roman" pitchFamily="18" charset="0"/>
                <a:cs typeface="Times New Roman" pitchFamily="18" charset="0"/>
              </a:rPr>
              <a:t> Learners are asked to write these words and phrases on chart papers and display on the walls of the classroom.</a:t>
            </a:r>
          </a:p>
          <a:p>
            <a:pPr algn="just">
              <a:buNone/>
            </a:pPr>
            <a:endParaRPr lang="en-IN" sz="2400" dirty="0" smtClean="0">
              <a:latin typeface="Times New Roman" pitchFamily="18" charset="0"/>
              <a:cs typeface="Times New Roman" pitchFamily="18" charset="0"/>
            </a:endParaRPr>
          </a:p>
          <a:p>
            <a:pPr algn="just">
              <a:buFont typeface="Wingdings" pitchFamily="2" charset="2"/>
              <a:buChar char="§"/>
            </a:pPr>
            <a:r>
              <a:rPr lang="en-IN" sz="2400" dirty="0" smtClean="0">
                <a:latin typeface="Times New Roman" pitchFamily="18" charset="0"/>
                <a:cs typeface="Times New Roman" pitchFamily="18" charset="0"/>
              </a:rPr>
              <a:t> Each group may develop paragraphs using these words and phrases and information from the subjects like Science, EVS, Social Science etc.</a:t>
            </a:r>
            <a:endParaRPr lang="en-US" sz="2400" dirty="0" smtClean="0">
              <a:latin typeface="Times New Roman" pitchFamily="18" charset="0"/>
              <a:cs typeface="Times New Roman" pitchFamily="18" charset="0"/>
            </a:endParaRPr>
          </a:p>
          <a:p>
            <a:pPr>
              <a:buNone/>
            </a:pPr>
            <a:endParaRPr lang="en-US" dirty="0"/>
          </a:p>
        </p:txBody>
      </p:sp>
      <p:sp>
        <p:nvSpPr>
          <p:cNvPr id="2" name="Title 1"/>
          <p:cNvSpPr>
            <a:spLocks noGrp="1"/>
          </p:cNvSpPr>
          <p:nvPr>
            <p:ph type="title"/>
          </p:nvPr>
        </p:nvSpPr>
        <p:spPr>
          <a:xfrm>
            <a:off x="685800" y="228600"/>
            <a:ext cx="8229600" cy="1066800"/>
          </a:xfrm>
        </p:spPr>
        <p:txBody>
          <a:bodyPr>
            <a:normAutofit fontScale="90000"/>
          </a:bodyPr>
          <a:lstStyle/>
          <a:p>
            <a:r>
              <a:rPr lang="en-IN" sz="3100" b="1" i="1" dirty="0" smtClean="0"/>
              <a:t/>
            </a:r>
            <a:br>
              <a:rPr lang="en-IN" sz="3100" b="1" i="1" dirty="0" smtClean="0"/>
            </a:br>
            <a:r>
              <a:rPr lang="en-IN" sz="3100" b="1" i="1" dirty="0" smtClean="0"/>
              <a:t/>
            </a:r>
            <a:br>
              <a:rPr lang="en-IN" sz="3100" b="1" i="1" dirty="0" smtClean="0"/>
            </a:br>
            <a:r>
              <a:rPr lang="en-IN" sz="3100" b="1" i="1" dirty="0" smtClean="0"/>
              <a:t>                                        </a:t>
            </a:r>
            <a:br>
              <a:rPr lang="en-IN" sz="3100" b="1" i="1" dirty="0" smtClean="0"/>
            </a:br>
            <a:r>
              <a:rPr lang="en-IN" sz="3100" b="1" i="1" dirty="0" smtClean="0"/>
              <a:t/>
            </a:r>
            <a:br>
              <a:rPr lang="en-IN" sz="3100" b="1" i="1" dirty="0" smtClean="0"/>
            </a:br>
            <a:r>
              <a:rPr lang="en-IN" sz="3100" b="1" i="1" dirty="0" smtClean="0"/>
              <a:t/>
            </a:r>
            <a:br>
              <a:rPr lang="en-IN" sz="3100" b="1" i="1" dirty="0" smtClean="0"/>
            </a:br>
            <a:r>
              <a:rPr lang="en-IN" sz="3100" b="1" i="1" dirty="0" smtClean="0"/>
              <a:t/>
            </a:r>
            <a:br>
              <a:rPr lang="en-IN" sz="3100" b="1" i="1" dirty="0" smtClean="0"/>
            </a:br>
            <a:r>
              <a:rPr lang="en-IN" sz="3100" b="1" i="1" dirty="0" smtClean="0"/>
              <a:t> </a:t>
            </a:r>
            <a:br>
              <a:rPr lang="en-IN" sz="3100" b="1" i="1" dirty="0" smtClean="0"/>
            </a:br>
            <a:r>
              <a:rPr lang="en-IN" sz="3100" b="1" i="1" dirty="0" smtClean="0"/>
              <a:t/>
            </a:r>
            <a:br>
              <a:rPr lang="en-IN" sz="3100" b="1" i="1" dirty="0" smtClean="0"/>
            </a:br>
            <a:r>
              <a:rPr lang="en-IN" sz="2700" b="1" dirty="0" smtClean="0">
                <a:solidFill>
                  <a:srgbClr val="00B050"/>
                </a:solidFill>
                <a:latin typeface="Times New Roman" pitchFamily="18" charset="0"/>
                <a:cs typeface="Times New Roman" pitchFamily="18" charset="0"/>
              </a:rPr>
              <a:t>TASK I</a:t>
            </a:r>
            <a:r>
              <a:rPr lang="en-IN" sz="3100" b="1" i="1" dirty="0" smtClean="0"/>
              <a:t/>
            </a:r>
            <a:br>
              <a:rPr lang="en-IN" sz="3100" b="1" i="1" dirty="0" smtClean="0"/>
            </a:br>
            <a:r>
              <a:rPr lang="en-IN" sz="3100" b="1" i="1" dirty="0" smtClean="0"/>
              <a:t/>
            </a:r>
            <a:br>
              <a:rPr lang="en-IN" sz="3100" b="1" i="1" dirty="0" smtClean="0"/>
            </a:br>
            <a:r>
              <a:rPr lang="en-IN" sz="3100" b="1" i="1" dirty="0" smtClean="0"/>
              <a:t/>
            </a:r>
            <a:br>
              <a:rPr lang="en-IN" sz="3100" b="1" i="1" dirty="0" smtClean="0"/>
            </a:br>
            <a:r>
              <a:rPr lang="en-IN" sz="3100" b="1" i="1" dirty="0" smtClean="0"/>
              <a:t/>
            </a:r>
            <a:br>
              <a:rPr lang="en-IN" sz="3100" b="1" i="1" dirty="0" smtClean="0"/>
            </a:br>
            <a:r>
              <a:rPr lang="en-IN" sz="3100" b="1" i="1" dirty="0" smtClean="0"/>
              <a:t/>
            </a:r>
            <a:br>
              <a:rPr lang="en-IN" sz="3100" b="1" i="1" dirty="0" smtClean="0"/>
            </a:br>
            <a:r>
              <a:rPr lang="en-IN" sz="3100" b="1" i="1" dirty="0" smtClean="0"/>
              <a:t/>
            </a:r>
            <a:br>
              <a:rPr lang="en-IN" sz="3100" b="1" i="1" dirty="0" smtClean="0"/>
            </a:br>
            <a:r>
              <a:rPr lang="en-US" sz="3100" b="1" i="1" dirty="0" smtClean="0"/>
              <a:t/>
            </a:r>
            <a:br>
              <a:rPr lang="en-US" sz="3100" b="1" i="1" dirty="0" smtClean="0"/>
            </a:b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14400"/>
            <a:ext cx="8229600" cy="5211763"/>
          </a:xfrm>
        </p:spPr>
        <p:txBody>
          <a:bodyPr>
            <a:normAutofit fontScale="85000" lnSpcReduction="20000"/>
          </a:bodyPr>
          <a:lstStyle/>
          <a:p>
            <a:pPr algn="just">
              <a:buNone/>
            </a:pPr>
            <a:r>
              <a:rPr lang="en-IN" dirty="0" smtClean="0">
                <a:latin typeface="Times New Roman" pitchFamily="18" charset="0"/>
                <a:cs typeface="Times New Roman" pitchFamily="18" charset="0"/>
              </a:rPr>
              <a:t>     </a:t>
            </a:r>
          </a:p>
          <a:p>
            <a:pPr algn="just">
              <a:buNone/>
            </a:pPr>
            <a:r>
              <a:rPr lang="en-IN" dirty="0" smtClean="0">
                <a:latin typeface="Times New Roman" pitchFamily="18" charset="0"/>
                <a:cs typeface="Times New Roman" pitchFamily="18" charset="0"/>
              </a:rPr>
              <a:t>          Project work is another task where learners could experience of integration of all the subjects. Here is an illustration.</a:t>
            </a:r>
            <a:endParaRPr lang="en-US" dirty="0" smtClean="0">
              <a:latin typeface="Times New Roman" pitchFamily="18" charset="0"/>
              <a:cs typeface="Times New Roman" pitchFamily="18" charset="0"/>
            </a:endParaRPr>
          </a:p>
          <a:p>
            <a:pPr algn="just">
              <a:buNone/>
            </a:pPr>
            <a:endParaRPr lang="en-US" dirty="0" smtClean="0">
              <a:latin typeface="Times New Roman" pitchFamily="18" charset="0"/>
              <a:cs typeface="Times New Roman" pitchFamily="18" charset="0"/>
            </a:endParaRPr>
          </a:p>
          <a:p>
            <a:pPr lvl="0" algn="just"/>
            <a:r>
              <a:rPr lang="en-IN" b="1" dirty="0" smtClean="0">
                <a:solidFill>
                  <a:srgbClr val="FF0000"/>
                </a:solidFill>
                <a:latin typeface="Times New Roman" pitchFamily="18" charset="0"/>
                <a:cs typeface="Times New Roman" pitchFamily="18" charset="0"/>
              </a:rPr>
              <a:t>Planning a tour/trip to a historical place</a:t>
            </a:r>
            <a:endParaRPr lang="en-US" dirty="0" smtClean="0">
              <a:solidFill>
                <a:srgbClr val="FF0000"/>
              </a:solidFill>
              <a:latin typeface="Times New Roman" pitchFamily="18" charset="0"/>
              <a:cs typeface="Times New Roman" pitchFamily="18" charset="0"/>
            </a:endParaRPr>
          </a:p>
          <a:p>
            <a:pPr algn="just">
              <a:buNone/>
            </a:pPr>
            <a:r>
              <a:rPr lang="en-IN" dirty="0" smtClean="0">
                <a:latin typeface="Times New Roman" pitchFamily="18" charset="0"/>
                <a:cs typeface="Times New Roman" pitchFamily="18" charset="0"/>
              </a:rPr>
              <a:t> </a:t>
            </a:r>
            <a:endParaRPr lang="en-US" dirty="0" smtClean="0">
              <a:latin typeface="Times New Roman" pitchFamily="18" charset="0"/>
              <a:cs typeface="Times New Roman" pitchFamily="18" charset="0"/>
            </a:endParaRPr>
          </a:p>
          <a:p>
            <a:pPr lvl="0" algn="just"/>
            <a:r>
              <a:rPr lang="en-IN" b="1" dirty="0" smtClean="0">
                <a:solidFill>
                  <a:srgbClr val="FF0000"/>
                </a:solidFill>
                <a:latin typeface="Times New Roman" pitchFamily="18" charset="0"/>
                <a:cs typeface="Times New Roman" pitchFamily="18" charset="0"/>
              </a:rPr>
              <a:t>Subjects: </a:t>
            </a:r>
            <a:r>
              <a:rPr lang="en-IN" dirty="0" smtClean="0">
                <a:latin typeface="Times New Roman" pitchFamily="18" charset="0"/>
                <a:cs typeface="Times New Roman" pitchFamily="18" charset="0"/>
              </a:rPr>
              <a:t>Geography, History, Language</a:t>
            </a:r>
            <a:endParaRPr lang="en-US" dirty="0" smtClean="0">
              <a:latin typeface="Times New Roman" pitchFamily="18" charset="0"/>
              <a:cs typeface="Times New Roman" pitchFamily="18" charset="0"/>
            </a:endParaRPr>
          </a:p>
          <a:p>
            <a:pPr algn="just">
              <a:buNone/>
            </a:pPr>
            <a:r>
              <a:rPr lang="en-IN" dirty="0" smtClean="0">
                <a:latin typeface="Times New Roman" pitchFamily="18" charset="0"/>
                <a:cs typeface="Times New Roman" pitchFamily="18" charset="0"/>
              </a:rPr>
              <a:t> </a:t>
            </a:r>
            <a:endParaRPr lang="en-US" dirty="0" smtClean="0">
              <a:latin typeface="Times New Roman" pitchFamily="18" charset="0"/>
              <a:cs typeface="Times New Roman" pitchFamily="18" charset="0"/>
            </a:endParaRPr>
          </a:p>
          <a:p>
            <a:pPr lvl="0" algn="just"/>
            <a:r>
              <a:rPr lang="en-IN" b="1" dirty="0" smtClean="0">
                <a:solidFill>
                  <a:srgbClr val="FF0000"/>
                </a:solidFill>
                <a:latin typeface="Times New Roman" pitchFamily="18" charset="0"/>
                <a:cs typeface="Times New Roman" pitchFamily="18" charset="0"/>
              </a:rPr>
              <a:t>Language skills: </a:t>
            </a:r>
            <a:r>
              <a:rPr lang="en-IN" dirty="0" smtClean="0">
                <a:latin typeface="Times New Roman" pitchFamily="18" charset="0"/>
                <a:cs typeface="Times New Roman" pitchFamily="18" charset="0"/>
              </a:rPr>
              <a:t>Listening, speaking, reading, writing, analysing and critical thinking.</a:t>
            </a:r>
            <a:endParaRPr lang="en-US" dirty="0" smtClean="0">
              <a:latin typeface="Times New Roman" pitchFamily="18" charset="0"/>
              <a:cs typeface="Times New Roman" pitchFamily="18" charset="0"/>
            </a:endParaRPr>
          </a:p>
          <a:p>
            <a:pPr algn="just">
              <a:buNone/>
            </a:pPr>
            <a:r>
              <a:rPr lang="en-IN" dirty="0" smtClean="0">
                <a:latin typeface="Times New Roman" pitchFamily="18" charset="0"/>
                <a:cs typeface="Times New Roman" pitchFamily="18" charset="0"/>
              </a:rPr>
              <a:t>  </a:t>
            </a:r>
            <a:endParaRPr lang="en-US" dirty="0" smtClean="0">
              <a:latin typeface="Times New Roman" pitchFamily="18" charset="0"/>
              <a:cs typeface="Times New Roman" pitchFamily="18" charset="0"/>
            </a:endParaRPr>
          </a:p>
          <a:p>
            <a:pPr algn="just">
              <a:buNone/>
            </a:pPr>
            <a:r>
              <a:rPr lang="en-IN" dirty="0" smtClean="0">
                <a:latin typeface="Times New Roman" pitchFamily="18" charset="0"/>
                <a:cs typeface="Times New Roman" pitchFamily="18" charset="0"/>
              </a:rPr>
              <a:t>           Learners in group plan a tour to a tourist spot located nearby. They can prepare an itinerary. Teacher can guide them on booking the vehicle, bus or train tickets, hotel/guest houses for accommodation.</a:t>
            </a:r>
            <a:endParaRPr lang="en-US" dirty="0" smtClean="0">
              <a:latin typeface="Times New Roman" pitchFamily="18" charset="0"/>
              <a:cs typeface="Times New Roman" pitchFamily="18" charset="0"/>
            </a:endParaRPr>
          </a:p>
          <a:p>
            <a:pPr>
              <a:buNone/>
            </a:pPr>
            <a:endParaRPr lang="en-US" dirty="0"/>
          </a:p>
        </p:txBody>
      </p:sp>
      <p:sp>
        <p:nvSpPr>
          <p:cNvPr id="2" name="Title 1"/>
          <p:cNvSpPr>
            <a:spLocks noGrp="1"/>
          </p:cNvSpPr>
          <p:nvPr>
            <p:ph type="title"/>
          </p:nvPr>
        </p:nvSpPr>
        <p:spPr>
          <a:xfrm>
            <a:off x="457200" y="457200"/>
            <a:ext cx="8229600" cy="457200"/>
          </a:xfrm>
        </p:spPr>
        <p:txBody>
          <a:bodyPr>
            <a:normAutofit fontScale="90000"/>
          </a:bodyPr>
          <a:lstStyle/>
          <a:p>
            <a:r>
              <a:rPr lang="en-IN" sz="2700" b="1" i="1" dirty="0" smtClean="0">
                <a:latin typeface="Times New Roman" pitchFamily="18" charset="0"/>
                <a:cs typeface="Times New Roman" pitchFamily="18" charset="0"/>
              </a:rPr>
              <a:t/>
            </a:r>
            <a:br>
              <a:rPr lang="en-IN" sz="2700" b="1" i="1" dirty="0" smtClean="0">
                <a:latin typeface="Times New Roman" pitchFamily="18" charset="0"/>
                <a:cs typeface="Times New Roman" pitchFamily="18" charset="0"/>
              </a:rPr>
            </a:br>
            <a:r>
              <a:rPr lang="en-IN" sz="2700" b="1" dirty="0" smtClean="0">
                <a:solidFill>
                  <a:srgbClr val="00B050"/>
                </a:solidFill>
                <a:latin typeface="Times New Roman" pitchFamily="18" charset="0"/>
                <a:cs typeface="Times New Roman" pitchFamily="18" charset="0"/>
              </a:rPr>
              <a:t>TASK II</a:t>
            </a:r>
            <a:r>
              <a:rPr lang="en-US" dirty="0" smtClean="0"/>
              <a:t/>
            </a:r>
            <a:br>
              <a:rPr lang="en-US" dirty="0" smtClean="0"/>
            </a:b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19200"/>
            <a:ext cx="8229600" cy="4906963"/>
          </a:xfrm>
        </p:spPr>
        <p:txBody>
          <a:bodyPr>
            <a:normAutofit/>
          </a:bodyPr>
          <a:lstStyle/>
          <a:p>
            <a:pPr lvl="0"/>
            <a:r>
              <a:rPr lang="en-IN" sz="2400" dirty="0" smtClean="0">
                <a:latin typeface="Times New Roman" pitchFamily="18" charset="0"/>
                <a:cs typeface="Times New Roman" pitchFamily="18" charset="0"/>
              </a:rPr>
              <a:t>Geographical location</a:t>
            </a:r>
            <a:endParaRPr lang="en-US" sz="2400" dirty="0" smtClean="0">
              <a:latin typeface="Times New Roman" pitchFamily="18" charset="0"/>
              <a:cs typeface="Times New Roman" pitchFamily="18" charset="0"/>
            </a:endParaRPr>
          </a:p>
          <a:p>
            <a:pPr>
              <a:buNone/>
            </a:pPr>
            <a:r>
              <a:rPr lang="en-IN" sz="2400" dirty="0" smtClean="0">
                <a:latin typeface="Times New Roman" pitchFamily="18" charset="0"/>
                <a:cs typeface="Times New Roman" pitchFamily="18" charset="0"/>
              </a:rPr>
              <a:t> </a:t>
            </a:r>
            <a:endParaRPr lang="en-US" sz="2400" dirty="0" smtClean="0">
              <a:latin typeface="Times New Roman" pitchFamily="18" charset="0"/>
              <a:cs typeface="Times New Roman" pitchFamily="18" charset="0"/>
            </a:endParaRPr>
          </a:p>
          <a:p>
            <a:pPr lvl="0"/>
            <a:r>
              <a:rPr lang="en-IN" sz="2400" dirty="0" smtClean="0">
                <a:latin typeface="Times New Roman" pitchFamily="18" charset="0"/>
                <a:cs typeface="Times New Roman" pitchFamily="18" charset="0"/>
              </a:rPr>
              <a:t>Weather and climate</a:t>
            </a:r>
            <a:endParaRPr lang="en-US" sz="2400" dirty="0" smtClean="0">
              <a:latin typeface="Times New Roman" pitchFamily="18" charset="0"/>
              <a:cs typeface="Times New Roman" pitchFamily="18" charset="0"/>
            </a:endParaRPr>
          </a:p>
          <a:p>
            <a:pPr>
              <a:buNone/>
            </a:pPr>
            <a:r>
              <a:rPr lang="en-IN" sz="2400" dirty="0" smtClean="0">
                <a:latin typeface="Times New Roman" pitchFamily="18" charset="0"/>
                <a:cs typeface="Times New Roman" pitchFamily="18" charset="0"/>
              </a:rPr>
              <a:t> </a:t>
            </a:r>
            <a:endParaRPr lang="en-US" sz="2400" dirty="0" smtClean="0">
              <a:latin typeface="Times New Roman" pitchFamily="18" charset="0"/>
              <a:cs typeface="Times New Roman" pitchFamily="18" charset="0"/>
            </a:endParaRPr>
          </a:p>
          <a:p>
            <a:pPr lvl="0"/>
            <a:r>
              <a:rPr lang="en-IN" sz="2400" dirty="0" smtClean="0">
                <a:latin typeface="Times New Roman" pitchFamily="18" charset="0"/>
                <a:cs typeface="Times New Roman" pitchFamily="18" charset="0"/>
              </a:rPr>
              <a:t>Historical significance</a:t>
            </a:r>
            <a:endParaRPr lang="en-US" sz="2400" dirty="0" smtClean="0">
              <a:latin typeface="Times New Roman" pitchFamily="18" charset="0"/>
              <a:cs typeface="Times New Roman" pitchFamily="18" charset="0"/>
            </a:endParaRPr>
          </a:p>
          <a:p>
            <a:pPr>
              <a:buNone/>
            </a:pPr>
            <a:r>
              <a:rPr lang="en-IN" sz="2400" dirty="0" smtClean="0">
                <a:latin typeface="Times New Roman" pitchFamily="18" charset="0"/>
                <a:cs typeface="Times New Roman" pitchFamily="18" charset="0"/>
              </a:rPr>
              <a:t> </a:t>
            </a:r>
            <a:endParaRPr lang="en-US" sz="2400" dirty="0" smtClean="0">
              <a:latin typeface="Times New Roman" pitchFamily="18" charset="0"/>
              <a:cs typeface="Times New Roman" pitchFamily="18" charset="0"/>
            </a:endParaRPr>
          </a:p>
          <a:p>
            <a:pPr lvl="0"/>
            <a:r>
              <a:rPr lang="en-IN" sz="2400" dirty="0" smtClean="0">
                <a:latin typeface="Times New Roman" pitchFamily="18" charset="0"/>
                <a:cs typeface="Times New Roman" pitchFamily="18" charset="0"/>
              </a:rPr>
              <a:t>Architecture, arts and aesthetics</a:t>
            </a:r>
            <a:endParaRPr lang="en-US" sz="2400" dirty="0" smtClean="0">
              <a:latin typeface="Times New Roman" pitchFamily="18" charset="0"/>
              <a:cs typeface="Times New Roman" pitchFamily="18" charset="0"/>
            </a:endParaRPr>
          </a:p>
          <a:p>
            <a:pPr>
              <a:buNone/>
            </a:pPr>
            <a:r>
              <a:rPr lang="en-IN" sz="2400" dirty="0" smtClean="0">
                <a:latin typeface="Times New Roman" pitchFamily="18" charset="0"/>
                <a:cs typeface="Times New Roman" pitchFamily="18" charset="0"/>
              </a:rPr>
              <a:t> </a:t>
            </a:r>
            <a:endParaRPr lang="en-US" sz="2400" dirty="0" smtClean="0">
              <a:latin typeface="Times New Roman" pitchFamily="18" charset="0"/>
              <a:cs typeface="Times New Roman" pitchFamily="18" charset="0"/>
            </a:endParaRPr>
          </a:p>
          <a:p>
            <a:pPr lvl="0"/>
            <a:r>
              <a:rPr lang="en-IN" sz="2400" dirty="0" smtClean="0">
                <a:latin typeface="Times New Roman" pitchFamily="18" charset="0"/>
                <a:cs typeface="Times New Roman" pitchFamily="18" charset="0"/>
              </a:rPr>
              <a:t>Language spoken around</a:t>
            </a:r>
            <a:endParaRPr lang="en-US" sz="2400" dirty="0" smtClean="0">
              <a:latin typeface="Times New Roman" pitchFamily="18" charset="0"/>
              <a:cs typeface="Times New Roman" pitchFamily="18" charset="0"/>
            </a:endParaRPr>
          </a:p>
          <a:p>
            <a:pPr>
              <a:buNone/>
            </a:pPr>
            <a:endParaRPr lang="en-US" dirty="0"/>
          </a:p>
        </p:txBody>
      </p:sp>
      <p:sp>
        <p:nvSpPr>
          <p:cNvPr id="2" name="Title 1"/>
          <p:cNvSpPr>
            <a:spLocks noGrp="1"/>
          </p:cNvSpPr>
          <p:nvPr>
            <p:ph type="title"/>
          </p:nvPr>
        </p:nvSpPr>
        <p:spPr>
          <a:xfrm>
            <a:off x="457200" y="274638"/>
            <a:ext cx="8229600" cy="1020762"/>
          </a:xfrm>
        </p:spPr>
        <p:txBody>
          <a:bodyPr>
            <a:normAutofit fontScale="90000"/>
          </a:bodyPr>
          <a:lstStyle/>
          <a:p>
            <a:r>
              <a:rPr lang="en-IN" sz="3100" dirty="0" smtClean="0">
                <a:latin typeface="Times New Roman" pitchFamily="18" charset="0"/>
                <a:cs typeface="Times New Roman" pitchFamily="18" charset="0"/>
              </a:rPr>
              <a:t/>
            </a:r>
            <a:br>
              <a:rPr lang="en-IN" sz="3100" dirty="0" smtClean="0">
                <a:latin typeface="Times New Roman" pitchFamily="18" charset="0"/>
                <a:cs typeface="Times New Roman" pitchFamily="18" charset="0"/>
              </a:rPr>
            </a:br>
            <a:r>
              <a:rPr lang="en-IN" sz="3100" dirty="0" smtClean="0">
                <a:latin typeface="Times New Roman" pitchFamily="18" charset="0"/>
                <a:cs typeface="Times New Roman" pitchFamily="18" charset="0"/>
              </a:rPr>
              <a:t/>
            </a:r>
            <a:br>
              <a:rPr lang="en-IN" sz="3100" dirty="0" smtClean="0">
                <a:latin typeface="Times New Roman" pitchFamily="18" charset="0"/>
                <a:cs typeface="Times New Roman" pitchFamily="18" charset="0"/>
              </a:rPr>
            </a:br>
            <a:r>
              <a:rPr lang="en-IN" sz="3100" dirty="0" smtClean="0">
                <a:latin typeface="Times New Roman" pitchFamily="18" charset="0"/>
                <a:cs typeface="Times New Roman" pitchFamily="18" charset="0"/>
              </a:rPr>
              <a:t/>
            </a:r>
            <a:br>
              <a:rPr lang="en-IN" sz="3100" dirty="0" smtClean="0">
                <a:latin typeface="Times New Roman" pitchFamily="18" charset="0"/>
                <a:cs typeface="Times New Roman" pitchFamily="18" charset="0"/>
              </a:rPr>
            </a:br>
            <a:r>
              <a:rPr lang="en-IN" sz="3100" dirty="0" smtClean="0">
                <a:latin typeface="Times New Roman" pitchFamily="18" charset="0"/>
                <a:cs typeface="Times New Roman" pitchFamily="18" charset="0"/>
              </a:rPr>
              <a:t/>
            </a:r>
            <a:br>
              <a:rPr lang="en-IN" sz="3100" dirty="0" smtClean="0">
                <a:latin typeface="Times New Roman" pitchFamily="18" charset="0"/>
                <a:cs typeface="Times New Roman" pitchFamily="18" charset="0"/>
              </a:rPr>
            </a:br>
            <a:r>
              <a:rPr lang="en-IN" sz="3100" dirty="0" smtClean="0">
                <a:latin typeface="Times New Roman" pitchFamily="18" charset="0"/>
                <a:cs typeface="Times New Roman" pitchFamily="18" charset="0"/>
              </a:rPr>
              <a:t/>
            </a:r>
            <a:br>
              <a:rPr lang="en-IN" sz="3100" dirty="0" smtClean="0">
                <a:latin typeface="Times New Roman" pitchFamily="18" charset="0"/>
                <a:cs typeface="Times New Roman" pitchFamily="18" charset="0"/>
              </a:rPr>
            </a:br>
            <a:r>
              <a:rPr lang="en-IN" sz="3100" dirty="0" smtClean="0">
                <a:latin typeface="Times New Roman" pitchFamily="18" charset="0"/>
                <a:cs typeface="Times New Roman" pitchFamily="18" charset="0"/>
              </a:rPr>
              <a:t/>
            </a:r>
            <a:br>
              <a:rPr lang="en-IN" sz="3100" dirty="0" smtClean="0">
                <a:latin typeface="Times New Roman" pitchFamily="18" charset="0"/>
                <a:cs typeface="Times New Roman" pitchFamily="18" charset="0"/>
              </a:rPr>
            </a:br>
            <a:r>
              <a:rPr lang="en-IN" sz="3100" dirty="0" smtClean="0">
                <a:latin typeface="Times New Roman" pitchFamily="18" charset="0"/>
                <a:cs typeface="Times New Roman" pitchFamily="18" charset="0"/>
              </a:rPr>
              <a:t/>
            </a:r>
            <a:br>
              <a:rPr lang="en-IN" sz="3100" dirty="0" smtClean="0">
                <a:latin typeface="Times New Roman" pitchFamily="18" charset="0"/>
                <a:cs typeface="Times New Roman" pitchFamily="18" charset="0"/>
              </a:rPr>
            </a:br>
            <a:r>
              <a:rPr lang="en-IN" sz="3100" dirty="0" smtClean="0">
                <a:latin typeface="Times New Roman" pitchFamily="18" charset="0"/>
                <a:cs typeface="Times New Roman" pitchFamily="18" charset="0"/>
              </a:rPr>
              <a:t/>
            </a:r>
            <a:br>
              <a:rPr lang="en-IN" sz="3100" dirty="0" smtClean="0">
                <a:latin typeface="Times New Roman" pitchFamily="18" charset="0"/>
                <a:cs typeface="Times New Roman" pitchFamily="18" charset="0"/>
              </a:rPr>
            </a:br>
            <a:r>
              <a:rPr lang="en-IN" sz="3200" dirty="0" smtClean="0">
                <a:latin typeface="Times New Roman" pitchFamily="18" charset="0"/>
                <a:cs typeface="Times New Roman" pitchFamily="18" charset="0"/>
              </a:rPr>
              <a:t> </a:t>
            </a:r>
            <a:r>
              <a:rPr lang="en-IN" sz="2700" dirty="0" smtClean="0">
                <a:solidFill>
                  <a:srgbClr val="00B050"/>
                </a:solidFill>
                <a:latin typeface="Times New Roman" pitchFamily="18" charset="0"/>
                <a:cs typeface="Times New Roman" pitchFamily="18" charset="0"/>
              </a:rPr>
              <a:t>The students will observe and note down the following </a:t>
            </a:r>
            <a:r>
              <a:rPr lang="en-IN" sz="3100" dirty="0" smtClean="0">
                <a:latin typeface="Times New Roman" pitchFamily="18" charset="0"/>
                <a:cs typeface="Times New Roman" pitchFamily="18" charset="0"/>
              </a:rPr>
              <a:t/>
            </a:r>
            <a:br>
              <a:rPr lang="en-IN" sz="3100" dirty="0" smtClean="0">
                <a:latin typeface="Times New Roman" pitchFamily="18" charset="0"/>
                <a:cs typeface="Times New Roman" pitchFamily="18" charset="0"/>
              </a:rPr>
            </a:br>
            <a:r>
              <a:rPr lang="en-IN" sz="3100" dirty="0" smtClean="0">
                <a:latin typeface="Times New Roman" pitchFamily="18" charset="0"/>
                <a:cs typeface="Times New Roman" pitchFamily="18" charset="0"/>
              </a:rPr>
              <a:t/>
            </a:r>
            <a:br>
              <a:rPr lang="en-IN" sz="3100" dirty="0" smtClean="0">
                <a:latin typeface="Times New Roman" pitchFamily="18" charset="0"/>
                <a:cs typeface="Times New Roman" pitchFamily="18" charset="0"/>
              </a:rPr>
            </a:br>
            <a:r>
              <a:rPr lang="en-IN" sz="3100" dirty="0" smtClean="0">
                <a:latin typeface="Times New Roman" pitchFamily="18" charset="0"/>
                <a:cs typeface="Times New Roman" pitchFamily="18" charset="0"/>
              </a:rPr>
              <a:t/>
            </a:r>
            <a:br>
              <a:rPr lang="en-IN" sz="3100" dirty="0" smtClean="0">
                <a:latin typeface="Times New Roman" pitchFamily="18" charset="0"/>
                <a:cs typeface="Times New Roman" pitchFamily="18" charset="0"/>
              </a:rPr>
            </a:br>
            <a:r>
              <a:rPr lang="en-IN" sz="3100" dirty="0" smtClean="0">
                <a:latin typeface="Times New Roman" pitchFamily="18" charset="0"/>
                <a:cs typeface="Times New Roman" pitchFamily="18" charset="0"/>
              </a:rPr>
              <a:t/>
            </a:r>
            <a:br>
              <a:rPr lang="en-IN" sz="3100" dirty="0" smtClean="0">
                <a:latin typeface="Times New Roman" pitchFamily="18" charset="0"/>
                <a:cs typeface="Times New Roman" pitchFamily="18" charset="0"/>
              </a:rPr>
            </a:br>
            <a:r>
              <a:rPr lang="en-IN" sz="3100" dirty="0" smtClean="0">
                <a:latin typeface="Times New Roman" pitchFamily="18" charset="0"/>
                <a:cs typeface="Times New Roman" pitchFamily="18" charset="0"/>
              </a:rPr>
              <a:t/>
            </a:r>
            <a:br>
              <a:rPr lang="en-IN" sz="3100" dirty="0" smtClean="0">
                <a:latin typeface="Times New Roman" pitchFamily="18" charset="0"/>
                <a:cs typeface="Times New Roman" pitchFamily="18" charset="0"/>
              </a:rPr>
            </a:br>
            <a:r>
              <a:rPr lang="en-IN" sz="3100" dirty="0" smtClean="0">
                <a:latin typeface="Times New Roman" pitchFamily="18" charset="0"/>
                <a:cs typeface="Times New Roman" pitchFamily="18" charset="0"/>
              </a:rPr>
              <a:t/>
            </a:r>
            <a:br>
              <a:rPr lang="en-IN" sz="3100" dirty="0" smtClean="0">
                <a:latin typeface="Times New Roman" pitchFamily="18" charset="0"/>
                <a:cs typeface="Times New Roman" pitchFamily="18" charset="0"/>
              </a:rPr>
            </a:br>
            <a:r>
              <a:rPr lang="en-IN" sz="3100" dirty="0" smtClean="0">
                <a:latin typeface="Times New Roman" pitchFamily="18" charset="0"/>
                <a:cs typeface="Times New Roman" pitchFamily="18" charset="0"/>
              </a:rPr>
              <a:t/>
            </a:r>
            <a:br>
              <a:rPr lang="en-IN" sz="3100" dirty="0" smtClean="0">
                <a:latin typeface="Times New Roman" pitchFamily="18" charset="0"/>
                <a:cs typeface="Times New Roman" pitchFamily="18" charset="0"/>
              </a:rPr>
            </a:br>
            <a:r>
              <a:rPr lang="en-US" dirty="0" smtClean="0"/>
              <a:t/>
            </a:r>
            <a:br>
              <a:rPr lang="en-US" dirty="0" smtClean="0"/>
            </a:b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66800"/>
            <a:ext cx="8229600" cy="5059363"/>
          </a:xfrm>
        </p:spPr>
        <p:txBody>
          <a:bodyPr/>
          <a:lstStyle/>
          <a:p>
            <a:pPr lvl="0" algn="just"/>
            <a:r>
              <a:rPr lang="en-IN" sz="2400" dirty="0" smtClean="0">
                <a:latin typeface="Times New Roman" pitchFamily="18" charset="0"/>
                <a:cs typeface="Times New Roman" pitchFamily="18" charset="0"/>
              </a:rPr>
              <a:t>Information available on the signboards</a:t>
            </a:r>
          </a:p>
          <a:p>
            <a:pPr lvl="0" algn="just">
              <a:buNone/>
            </a:pPr>
            <a:endParaRPr lang="en-US" sz="2400" dirty="0" smtClean="0">
              <a:latin typeface="Times New Roman" pitchFamily="18" charset="0"/>
              <a:cs typeface="Times New Roman" pitchFamily="18" charset="0"/>
            </a:endParaRPr>
          </a:p>
          <a:p>
            <a:pPr lvl="0" algn="just"/>
            <a:r>
              <a:rPr lang="en-IN" sz="2400" dirty="0" smtClean="0">
                <a:latin typeface="Times New Roman" pitchFamily="18" charset="0"/>
                <a:cs typeface="Times New Roman" pitchFamily="18" charset="0"/>
              </a:rPr>
              <a:t>Environment related information – garbage bins, greenery, public washrooms, etc. </a:t>
            </a:r>
            <a:endParaRPr lang="en-US" sz="2400" dirty="0" smtClean="0">
              <a:latin typeface="Times New Roman" pitchFamily="18" charset="0"/>
              <a:cs typeface="Times New Roman" pitchFamily="18" charset="0"/>
            </a:endParaRPr>
          </a:p>
          <a:p>
            <a:pPr algn="just">
              <a:buNone/>
            </a:pPr>
            <a:r>
              <a:rPr lang="en-IN" sz="2400" dirty="0" smtClean="0">
                <a:latin typeface="Times New Roman" pitchFamily="18" charset="0"/>
                <a:cs typeface="Times New Roman" pitchFamily="18" charset="0"/>
              </a:rPr>
              <a:t>    </a:t>
            </a:r>
          </a:p>
          <a:p>
            <a:pPr algn="just">
              <a:buNone/>
            </a:pPr>
            <a:r>
              <a:rPr lang="en-IN" sz="2400" dirty="0" smtClean="0">
                <a:latin typeface="Times New Roman" pitchFamily="18" charset="0"/>
                <a:cs typeface="Times New Roman" pitchFamily="18" charset="0"/>
              </a:rPr>
              <a:t>		After the tour/trip, learners can share and discuss their notes and write their experiences in the form of a report, a narration, or a story.</a:t>
            </a:r>
            <a:endParaRPr lang="en-US" sz="2400" dirty="0" smtClean="0">
              <a:latin typeface="Times New Roman" pitchFamily="18" charset="0"/>
              <a:cs typeface="Times New Roman" pitchFamily="18" charset="0"/>
            </a:endParaRPr>
          </a:p>
          <a:p>
            <a:pPr>
              <a:buNone/>
            </a:pPr>
            <a:endParaRPr lang="en-US" dirty="0"/>
          </a:p>
        </p:txBody>
      </p:sp>
      <p:sp>
        <p:nvSpPr>
          <p:cNvPr id="2" name="Title 1"/>
          <p:cNvSpPr>
            <a:spLocks noGrp="1"/>
          </p:cNvSpPr>
          <p:nvPr>
            <p:ph type="title"/>
          </p:nvPr>
        </p:nvSpPr>
        <p:spPr>
          <a:xfrm>
            <a:off x="457200" y="274638"/>
            <a:ext cx="8229600" cy="715962"/>
          </a:xfrm>
        </p:spPr>
        <p:txBody>
          <a:bodyPr>
            <a:normAutofit/>
          </a:bodyPr>
          <a:lstStyle/>
          <a:p>
            <a:r>
              <a:rPr lang="en-US" sz="2400" dirty="0" err="1" smtClean="0">
                <a:solidFill>
                  <a:srgbClr val="00B050"/>
                </a:solidFill>
                <a:latin typeface="Times New Roman" pitchFamily="18" charset="0"/>
                <a:cs typeface="Times New Roman" pitchFamily="18" charset="0"/>
              </a:rPr>
              <a:t>Contd</a:t>
            </a:r>
            <a:r>
              <a:rPr lang="en-US" sz="2400" dirty="0" smtClean="0">
                <a:solidFill>
                  <a:srgbClr val="00B050"/>
                </a:solidFill>
                <a:latin typeface="Times New Roman" pitchFamily="18" charset="0"/>
                <a:cs typeface="Times New Roman" pitchFamily="18" charset="0"/>
              </a:rPr>
              <a:t>…..</a:t>
            </a:r>
            <a:endParaRPr lang="en-US" sz="2400" dirty="0">
              <a:solidFill>
                <a:srgbClr val="00B05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ctr">
              <a:buNone/>
            </a:pPr>
            <a:r>
              <a:rPr lang="en-IN" sz="2400" b="1" i="1" dirty="0" smtClean="0">
                <a:latin typeface="Times New Roman" pitchFamily="18" charset="0"/>
                <a:cs typeface="Times New Roman" pitchFamily="18" charset="0"/>
              </a:rPr>
              <a:t>       </a:t>
            </a:r>
            <a:r>
              <a:rPr lang="en-IN" sz="2400" b="1" dirty="0" smtClean="0">
                <a:solidFill>
                  <a:srgbClr val="00B050"/>
                </a:solidFill>
                <a:latin typeface="Times New Roman" pitchFamily="18" charset="0"/>
                <a:cs typeface="Times New Roman" pitchFamily="18" charset="0"/>
              </a:rPr>
              <a:t>Language across the curriculum</a:t>
            </a:r>
            <a:endParaRPr lang="en-US" sz="2400" dirty="0" smtClean="0">
              <a:solidFill>
                <a:srgbClr val="00B050"/>
              </a:solidFill>
              <a:latin typeface="Times New Roman" pitchFamily="18" charset="0"/>
              <a:cs typeface="Times New Roman" pitchFamily="18" charset="0"/>
            </a:endParaRPr>
          </a:p>
          <a:p>
            <a:pPr algn="just">
              <a:buNone/>
            </a:pPr>
            <a:endParaRPr lang="en-IN" sz="2400" dirty="0" smtClean="0">
              <a:latin typeface="Times New Roman" pitchFamily="18" charset="0"/>
              <a:cs typeface="Times New Roman" pitchFamily="18" charset="0"/>
            </a:endParaRPr>
          </a:p>
          <a:p>
            <a:pPr algn="just">
              <a:buNone/>
            </a:pPr>
            <a:r>
              <a:rPr lang="en-IN" sz="2400" dirty="0" smtClean="0">
                <a:latin typeface="Times New Roman" pitchFamily="18" charset="0"/>
                <a:cs typeface="Times New Roman" pitchFamily="18" charset="0"/>
              </a:rPr>
              <a:t>			Working on themes across the subjects enhances teaching – learning of subjects and language learning. Here are some examples which aim to achieve language learning across the curriculum. </a:t>
            </a:r>
            <a:endParaRPr lang="en-US" sz="2400" dirty="0">
              <a:latin typeface="Times New Roman" pitchFamily="18" charset="0"/>
              <a:cs typeface="Times New Roman" pitchFamily="18" charset="0"/>
            </a:endParaRPr>
          </a:p>
        </p:txBody>
      </p:sp>
      <p:sp>
        <p:nvSpPr>
          <p:cNvPr id="2" name="Title 1"/>
          <p:cNvSpPr>
            <a:spLocks noGrp="1"/>
          </p:cNvSpPr>
          <p:nvPr>
            <p:ph type="title"/>
          </p:nvPr>
        </p:nvSpPr>
        <p:spPr/>
        <p:txBody>
          <a:bodyPr>
            <a:normAutofit/>
          </a:bodyPr>
          <a:lstStyle/>
          <a:p>
            <a:r>
              <a:rPr lang="en-US" sz="2400" dirty="0" smtClean="0">
                <a:solidFill>
                  <a:srgbClr val="00B050"/>
                </a:solidFill>
                <a:latin typeface="Times New Roman" pitchFamily="18" charset="0"/>
                <a:cs typeface="Times New Roman" pitchFamily="18" charset="0"/>
              </a:rPr>
              <a:t>In our textbooks…</a:t>
            </a:r>
            <a:endParaRPr lang="en-US" sz="2400" dirty="0">
              <a:solidFill>
                <a:srgbClr val="00B05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nvGraphicFramePr>
        <p:xfrm>
          <a:off x="457198" y="609600"/>
          <a:ext cx="7848601" cy="5410199"/>
        </p:xfrm>
        <a:graphic>
          <a:graphicData uri="http://schemas.openxmlformats.org/drawingml/2006/table">
            <a:tbl>
              <a:tblPr/>
              <a:tblGrid>
                <a:gridCol w="1216795"/>
                <a:gridCol w="6631806"/>
              </a:tblGrid>
              <a:tr h="1158007">
                <a:tc>
                  <a:txBody>
                    <a:bodyPr/>
                    <a:lstStyle/>
                    <a:p>
                      <a:pPr marL="0" marR="0" algn="just">
                        <a:lnSpc>
                          <a:spcPct val="115000"/>
                        </a:lnSpc>
                        <a:spcBef>
                          <a:spcPts val="0"/>
                        </a:spcBef>
                        <a:spcAft>
                          <a:spcPts val="0"/>
                        </a:spcAft>
                        <a:tabLst>
                          <a:tab pos="5715000" algn="l"/>
                          <a:tab pos="6343650" algn="l"/>
                        </a:tabLst>
                      </a:pPr>
                      <a:r>
                        <a:rPr lang="en-IN" sz="1600" i="1" dirty="0">
                          <a:latin typeface="Times New Roman"/>
                          <a:ea typeface="Times New Roman"/>
                        </a:rPr>
                        <a:t>Class..I</a:t>
                      </a:r>
                      <a:endParaRPr lang="en-US" sz="1600" dirty="0">
                        <a:latin typeface="Times New Roman"/>
                        <a:ea typeface="Times New Roman"/>
                      </a:endParaRPr>
                    </a:p>
                    <a:p>
                      <a:pPr marL="0" marR="0" algn="just">
                        <a:lnSpc>
                          <a:spcPct val="115000"/>
                        </a:lnSpc>
                        <a:spcBef>
                          <a:spcPts val="0"/>
                        </a:spcBef>
                        <a:spcAft>
                          <a:spcPts val="0"/>
                        </a:spcAft>
                        <a:tabLst>
                          <a:tab pos="5715000" algn="l"/>
                          <a:tab pos="6343650" algn="l"/>
                        </a:tabLst>
                      </a:pPr>
                      <a:r>
                        <a:rPr lang="en-IN" sz="1600" i="1" dirty="0">
                          <a:latin typeface="Times New Roman"/>
                          <a:ea typeface="Times New Roman"/>
                        </a:rPr>
                        <a:t>Term...I</a:t>
                      </a:r>
                      <a:endParaRPr lang="en-US" sz="1600" dirty="0">
                        <a:latin typeface="Times New Roman"/>
                        <a:ea typeface="Times New Roman"/>
                      </a:endParaRPr>
                    </a:p>
                    <a:p>
                      <a:pPr marL="0" marR="0" algn="just">
                        <a:lnSpc>
                          <a:spcPct val="115000"/>
                        </a:lnSpc>
                        <a:spcBef>
                          <a:spcPts val="0"/>
                        </a:spcBef>
                        <a:spcAft>
                          <a:spcPts val="0"/>
                        </a:spcAft>
                        <a:tabLst>
                          <a:tab pos="5715000" algn="l"/>
                          <a:tab pos="6343650" algn="l"/>
                        </a:tabLst>
                      </a:pPr>
                      <a:r>
                        <a:rPr lang="en-IN" sz="1600" i="1" dirty="0">
                          <a:latin typeface="Times New Roman"/>
                          <a:ea typeface="Times New Roman"/>
                        </a:rPr>
                        <a:t>Unit...I</a:t>
                      </a:r>
                      <a:endParaRPr lang="en-US" sz="1600" dirty="0">
                        <a:latin typeface="Times New Roman"/>
                        <a:ea typeface="Times New Roman"/>
                      </a:endParaRPr>
                    </a:p>
                  </a:txBody>
                  <a:tcPr marL="39925" marR="399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tabLst>
                          <a:tab pos="5715000" algn="l"/>
                          <a:tab pos="6343650" algn="l"/>
                        </a:tabLst>
                      </a:pPr>
                      <a:r>
                        <a:rPr lang="en-IN" sz="1600" i="1" dirty="0">
                          <a:latin typeface="Times New Roman"/>
                          <a:ea typeface="Times New Roman"/>
                        </a:rPr>
                        <a:t>Lesson : ‘ My </a:t>
                      </a:r>
                      <a:r>
                        <a:rPr lang="en-IN" sz="1600" i="1" dirty="0" smtClean="0">
                          <a:latin typeface="Times New Roman"/>
                          <a:ea typeface="Times New Roman"/>
                        </a:rPr>
                        <a:t>Pet’   (Page no. 88 &amp;</a:t>
                      </a:r>
                      <a:r>
                        <a:rPr lang="en-IN" sz="1600" i="1" baseline="0" dirty="0" smtClean="0">
                          <a:latin typeface="Times New Roman"/>
                          <a:ea typeface="Times New Roman"/>
                        </a:rPr>
                        <a:t>  89)</a:t>
                      </a:r>
                    </a:p>
                    <a:p>
                      <a:pPr marL="0" marR="0" algn="l">
                        <a:lnSpc>
                          <a:spcPct val="115000"/>
                        </a:lnSpc>
                        <a:spcBef>
                          <a:spcPts val="0"/>
                        </a:spcBef>
                        <a:spcAft>
                          <a:spcPts val="0"/>
                        </a:spcAft>
                        <a:tabLst>
                          <a:tab pos="5715000" algn="l"/>
                          <a:tab pos="6343650" algn="l"/>
                        </a:tabLst>
                      </a:pPr>
                      <a:r>
                        <a:rPr lang="en-IN" sz="1600" i="1" dirty="0" smtClean="0">
                          <a:latin typeface="Times New Roman"/>
                          <a:ea typeface="Times New Roman"/>
                        </a:rPr>
                        <a:t>	        In this lesson the numbers 1 to 5 are taught with objects. (Integration of English with Maths)</a:t>
                      </a:r>
                      <a:endParaRPr lang="en-US" sz="1600" dirty="0">
                        <a:latin typeface="Times New Roman"/>
                        <a:ea typeface="Times New Roman"/>
                      </a:endParaRPr>
                    </a:p>
                  </a:txBody>
                  <a:tcPr marL="39925" marR="399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37010">
                <a:tc>
                  <a:txBody>
                    <a:bodyPr/>
                    <a:lstStyle/>
                    <a:p>
                      <a:pPr marL="0" marR="0" algn="just">
                        <a:lnSpc>
                          <a:spcPct val="150000"/>
                        </a:lnSpc>
                        <a:spcBef>
                          <a:spcPts val="0"/>
                        </a:spcBef>
                        <a:spcAft>
                          <a:spcPts val="0"/>
                        </a:spcAft>
                        <a:tabLst>
                          <a:tab pos="5715000" algn="l"/>
                          <a:tab pos="6343650" algn="l"/>
                        </a:tabLst>
                      </a:pPr>
                      <a:r>
                        <a:rPr lang="en-IN" sz="1600" i="1" dirty="0">
                          <a:latin typeface="Times New Roman"/>
                          <a:ea typeface="Times New Roman"/>
                        </a:rPr>
                        <a:t>Class...I</a:t>
                      </a:r>
                      <a:endParaRPr lang="en-US" sz="1600" dirty="0">
                        <a:latin typeface="Times New Roman"/>
                        <a:ea typeface="Times New Roman"/>
                      </a:endParaRPr>
                    </a:p>
                    <a:p>
                      <a:pPr marL="0" marR="0" algn="just">
                        <a:lnSpc>
                          <a:spcPct val="150000"/>
                        </a:lnSpc>
                        <a:spcBef>
                          <a:spcPts val="0"/>
                        </a:spcBef>
                        <a:spcAft>
                          <a:spcPts val="0"/>
                        </a:spcAft>
                        <a:tabLst>
                          <a:tab pos="5715000" algn="l"/>
                          <a:tab pos="6343650" algn="l"/>
                        </a:tabLst>
                      </a:pPr>
                      <a:r>
                        <a:rPr lang="en-IN" sz="1600" i="1" dirty="0">
                          <a:latin typeface="Times New Roman"/>
                          <a:ea typeface="Times New Roman"/>
                        </a:rPr>
                        <a:t>Term...I</a:t>
                      </a:r>
                      <a:endParaRPr lang="en-US" sz="1600" dirty="0">
                        <a:latin typeface="Times New Roman"/>
                        <a:ea typeface="Times New Roman"/>
                      </a:endParaRPr>
                    </a:p>
                    <a:p>
                      <a:pPr marL="0" marR="0" algn="just">
                        <a:lnSpc>
                          <a:spcPct val="150000"/>
                        </a:lnSpc>
                        <a:spcBef>
                          <a:spcPts val="0"/>
                        </a:spcBef>
                        <a:spcAft>
                          <a:spcPts val="0"/>
                        </a:spcAft>
                        <a:tabLst>
                          <a:tab pos="5715000" algn="l"/>
                          <a:tab pos="6343650" algn="l"/>
                        </a:tabLst>
                      </a:pPr>
                      <a:r>
                        <a:rPr lang="en-IN" sz="1600" i="1" dirty="0">
                          <a:latin typeface="Times New Roman"/>
                          <a:ea typeface="Times New Roman"/>
                        </a:rPr>
                        <a:t>Unit...II</a:t>
                      </a:r>
                      <a:endParaRPr lang="en-US" sz="1600" dirty="0">
                        <a:latin typeface="Times New Roman"/>
                        <a:ea typeface="Times New Roman"/>
                      </a:endParaRPr>
                    </a:p>
                  </a:txBody>
                  <a:tcPr marL="39925" marR="399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tabLst>
                          <a:tab pos="5715000" algn="l"/>
                          <a:tab pos="6343650" algn="l"/>
                        </a:tabLst>
                      </a:pPr>
                      <a:r>
                        <a:rPr lang="en-IN" sz="1600" i="1" dirty="0">
                          <a:latin typeface="Times New Roman"/>
                          <a:ea typeface="Times New Roman"/>
                        </a:rPr>
                        <a:t>Lesson : ‘ The Magic Fish’  </a:t>
                      </a:r>
                      <a:r>
                        <a:rPr lang="en-IN" sz="1600" i="1" dirty="0" smtClean="0">
                          <a:latin typeface="Times New Roman"/>
                          <a:ea typeface="Times New Roman"/>
                        </a:rPr>
                        <a:t>   (</a:t>
                      </a:r>
                      <a:r>
                        <a:rPr lang="en-IN" sz="1600" i="1" dirty="0">
                          <a:latin typeface="Times New Roman"/>
                          <a:ea typeface="Times New Roman"/>
                        </a:rPr>
                        <a:t>page no.108)</a:t>
                      </a:r>
                      <a:endParaRPr lang="en-US" sz="1600" dirty="0">
                        <a:latin typeface="Times New Roman"/>
                        <a:ea typeface="Times New Roman"/>
                      </a:endParaRPr>
                    </a:p>
                    <a:p>
                      <a:pPr marL="342900" marR="0" lvl="0" indent="-342900" algn="just">
                        <a:lnSpc>
                          <a:spcPct val="150000"/>
                        </a:lnSpc>
                        <a:spcBef>
                          <a:spcPts val="0"/>
                        </a:spcBef>
                        <a:spcAft>
                          <a:spcPts val="0"/>
                        </a:spcAft>
                        <a:buFont typeface="Wingdings"/>
                        <a:buChar char=""/>
                        <a:tabLst>
                          <a:tab pos="5715000" algn="l"/>
                          <a:tab pos="6343650" algn="l"/>
                        </a:tabLst>
                      </a:pPr>
                      <a:r>
                        <a:rPr lang="en-IN" sz="1600" i="1" dirty="0">
                          <a:latin typeface="Times New Roman"/>
                          <a:ea typeface="Times New Roman"/>
                        </a:rPr>
                        <a:t>This lesson highlights the geographical location where a child gets an opportunity to learn more about many creatures under the sea. </a:t>
                      </a:r>
                      <a:endParaRPr lang="en-US" sz="1600" dirty="0">
                        <a:latin typeface="Times New Roman"/>
                        <a:ea typeface="Times New Roman"/>
                      </a:endParaRPr>
                    </a:p>
                    <a:p>
                      <a:pPr marL="457200" marR="0" algn="just">
                        <a:lnSpc>
                          <a:spcPct val="150000"/>
                        </a:lnSpc>
                        <a:spcBef>
                          <a:spcPts val="0"/>
                        </a:spcBef>
                        <a:spcAft>
                          <a:spcPts val="0"/>
                        </a:spcAft>
                        <a:tabLst>
                          <a:tab pos="5715000" algn="l"/>
                          <a:tab pos="6343650" algn="l"/>
                        </a:tabLst>
                      </a:pPr>
                      <a:r>
                        <a:rPr lang="en-IN" sz="1600" i="1" dirty="0">
                          <a:latin typeface="Times New Roman"/>
                          <a:ea typeface="Times New Roman"/>
                        </a:rPr>
                        <a:t>( Integration of English with EVS)</a:t>
                      </a:r>
                      <a:endParaRPr lang="en-US" sz="1600" dirty="0">
                        <a:latin typeface="Times New Roman"/>
                        <a:ea typeface="Times New Roman"/>
                      </a:endParaRPr>
                    </a:p>
                  </a:txBody>
                  <a:tcPr marL="39925" marR="399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15182">
                <a:tc>
                  <a:txBody>
                    <a:bodyPr/>
                    <a:lstStyle/>
                    <a:p>
                      <a:pPr marL="0" marR="0" algn="just">
                        <a:lnSpc>
                          <a:spcPct val="150000"/>
                        </a:lnSpc>
                        <a:spcBef>
                          <a:spcPts val="0"/>
                        </a:spcBef>
                        <a:spcAft>
                          <a:spcPts val="0"/>
                        </a:spcAft>
                        <a:tabLst>
                          <a:tab pos="5715000" algn="l"/>
                          <a:tab pos="6343650" algn="l"/>
                        </a:tabLst>
                      </a:pPr>
                      <a:r>
                        <a:rPr lang="en-IN" sz="1600" i="1">
                          <a:latin typeface="Times New Roman"/>
                          <a:ea typeface="Times New Roman"/>
                        </a:rPr>
                        <a:t>Class..I</a:t>
                      </a:r>
                      <a:endParaRPr lang="en-US" sz="1600">
                        <a:latin typeface="Times New Roman"/>
                        <a:ea typeface="Times New Roman"/>
                      </a:endParaRPr>
                    </a:p>
                    <a:p>
                      <a:pPr marL="0" marR="0" algn="just">
                        <a:lnSpc>
                          <a:spcPct val="150000"/>
                        </a:lnSpc>
                        <a:spcBef>
                          <a:spcPts val="0"/>
                        </a:spcBef>
                        <a:spcAft>
                          <a:spcPts val="0"/>
                        </a:spcAft>
                        <a:tabLst>
                          <a:tab pos="5715000" algn="l"/>
                          <a:tab pos="6343650" algn="l"/>
                        </a:tabLst>
                      </a:pPr>
                      <a:r>
                        <a:rPr lang="en-IN" sz="1600" i="1">
                          <a:latin typeface="Times New Roman"/>
                          <a:ea typeface="Times New Roman"/>
                        </a:rPr>
                        <a:t>Term...III</a:t>
                      </a:r>
                      <a:endParaRPr lang="en-US" sz="1600">
                        <a:latin typeface="Times New Roman"/>
                        <a:ea typeface="Times New Roman"/>
                      </a:endParaRPr>
                    </a:p>
                    <a:p>
                      <a:pPr marL="0" marR="0" algn="just">
                        <a:lnSpc>
                          <a:spcPct val="150000"/>
                        </a:lnSpc>
                        <a:spcBef>
                          <a:spcPts val="0"/>
                        </a:spcBef>
                        <a:spcAft>
                          <a:spcPts val="0"/>
                        </a:spcAft>
                        <a:tabLst>
                          <a:tab pos="5715000" algn="l"/>
                          <a:tab pos="6343650" algn="l"/>
                        </a:tabLst>
                      </a:pPr>
                      <a:r>
                        <a:rPr lang="en-IN" sz="1600" i="1">
                          <a:latin typeface="Times New Roman"/>
                          <a:ea typeface="Times New Roman"/>
                        </a:rPr>
                        <a:t>Unit...III</a:t>
                      </a:r>
                      <a:endParaRPr lang="en-US" sz="1600">
                        <a:latin typeface="Times New Roman"/>
                        <a:ea typeface="Times New Roman"/>
                      </a:endParaRPr>
                    </a:p>
                  </a:txBody>
                  <a:tcPr marL="39925" marR="399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tabLst>
                          <a:tab pos="5715000" algn="l"/>
                          <a:tab pos="6343650" algn="l"/>
                        </a:tabLst>
                      </a:pPr>
                      <a:r>
                        <a:rPr lang="en-IN" sz="1600" i="1" dirty="0">
                          <a:latin typeface="Times New Roman"/>
                          <a:ea typeface="Times New Roman"/>
                        </a:rPr>
                        <a:t>Lesson: ‘From Sky to Sea’	</a:t>
                      </a:r>
                      <a:endParaRPr lang="en-US" sz="1600" dirty="0">
                        <a:latin typeface="Times New Roman"/>
                        <a:ea typeface="Times New Roman"/>
                      </a:endParaRPr>
                    </a:p>
                    <a:p>
                      <a:pPr marL="342900" marR="0" lvl="0" indent="-342900" algn="just">
                        <a:lnSpc>
                          <a:spcPct val="150000"/>
                        </a:lnSpc>
                        <a:spcBef>
                          <a:spcPts val="0"/>
                        </a:spcBef>
                        <a:spcAft>
                          <a:spcPts val="0"/>
                        </a:spcAft>
                        <a:buFont typeface="Wingdings"/>
                        <a:buChar char=""/>
                        <a:tabLst>
                          <a:tab pos="5715000" algn="l"/>
                          <a:tab pos="6343650" algn="l"/>
                        </a:tabLst>
                      </a:pPr>
                      <a:r>
                        <a:rPr lang="en-IN" sz="1600" i="1" dirty="0">
                          <a:latin typeface="Times New Roman"/>
                          <a:ea typeface="Times New Roman"/>
                        </a:rPr>
                        <a:t>This lesson deals with the journey of a rain drop from the sky to the sea. It also explores about different water bodies that the rain drop crosses to reach the sea. ( Integration of English with EVS)</a:t>
                      </a:r>
                      <a:endParaRPr lang="en-US" sz="1600" dirty="0">
                        <a:latin typeface="Times New Roman"/>
                        <a:ea typeface="Times New Roman"/>
                      </a:endParaRPr>
                    </a:p>
                  </a:txBody>
                  <a:tcPr marL="39925" marR="399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609600" y="914400"/>
          <a:ext cx="7772400" cy="4800600"/>
        </p:xfrm>
        <a:graphic>
          <a:graphicData uri="http://schemas.openxmlformats.org/drawingml/2006/table">
            <a:tbl>
              <a:tblPr/>
              <a:tblGrid>
                <a:gridCol w="1327731"/>
                <a:gridCol w="6444669"/>
              </a:tblGrid>
              <a:tr h="1344184">
                <a:tc>
                  <a:txBody>
                    <a:bodyPr/>
                    <a:lstStyle/>
                    <a:p>
                      <a:pPr marL="0" marR="0" algn="just">
                        <a:lnSpc>
                          <a:spcPct val="150000"/>
                        </a:lnSpc>
                        <a:spcBef>
                          <a:spcPts val="0"/>
                        </a:spcBef>
                        <a:spcAft>
                          <a:spcPts val="0"/>
                        </a:spcAft>
                        <a:tabLst>
                          <a:tab pos="5715000" algn="l"/>
                          <a:tab pos="6343650" algn="l"/>
                        </a:tabLst>
                      </a:pPr>
                      <a:r>
                        <a:rPr lang="en-IN" sz="1600" i="1" dirty="0">
                          <a:latin typeface="Times New Roman"/>
                          <a:ea typeface="Times New Roman"/>
                        </a:rPr>
                        <a:t>Class..III</a:t>
                      </a:r>
                      <a:endParaRPr lang="en-US" sz="1600" dirty="0">
                        <a:latin typeface="Times New Roman"/>
                        <a:ea typeface="Times New Roman"/>
                      </a:endParaRPr>
                    </a:p>
                    <a:p>
                      <a:pPr marL="0" marR="0" algn="just">
                        <a:lnSpc>
                          <a:spcPct val="150000"/>
                        </a:lnSpc>
                        <a:spcBef>
                          <a:spcPts val="0"/>
                        </a:spcBef>
                        <a:spcAft>
                          <a:spcPts val="0"/>
                        </a:spcAft>
                        <a:tabLst>
                          <a:tab pos="5715000" algn="l"/>
                          <a:tab pos="6343650" algn="l"/>
                        </a:tabLst>
                      </a:pPr>
                      <a:r>
                        <a:rPr lang="en-IN" sz="1600" i="1" dirty="0">
                          <a:latin typeface="Times New Roman"/>
                          <a:ea typeface="Times New Roman"/>
                        </a:rPr>
                        <a:t>Term...I</a:t>
                      </a:r>
                      <a:endParaRPr lang="en-US" sz="1600" dirty="0">
                        <a:latin typeface="Times New Roman"/>
                        <a:ea typeface="Times New Roman"/>
                      </a:endParaRPr>
                    </a:p>
                    <a:p>
                      <a:pPr marL="0" marR="0" algn="just">
                        <a:lnSpc>
                          <a:spcPct val="150000"/>
                        </a:lnSpc>
                        <a:spcBef>
                          <a:spcPts val="0"/>
                        </a:spcBef>
                        <a:spcAft>
                          <a:spcPts val="0"/>
                        </a:spcAft>
                        <a:tabLst>
                          <a:tab pos="5715000" algn="l"/>
                          <a:tab pos="6343650" algn="l"/>
                        </a:tabLst>
                      </a:pPr>
                      <a:r>
                        <a:rPr lang="en-IN" sz="1600" i="1" dirty="0">
                          <a:latin typeface="Times New Roman"/>
                          <a:ea typeface="Times New Roman"/>
                        </a:rPr>
                        <a:t>Unit...III</a:t>
                      </a:r>
                      <a:endParaRPr lang="en-US" sz="1600" dirty="0">
                        <a:latin typeface="Times New Roman"/>
                        <a:ea typeface="Times New Roman"/>
                      </a:endParaRPr>
                    </a:p>
                  </a:txBody>
                  <a:tcPr marL="63098" marR="63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tabLst>
                          <a:tab pos="5715000" algn="l"/>
                          <a:tab pos="6343650" algn="l"/>
                        </a:tabLst>
                      </a:pPr>
                      <a:r>
                        <a:rPr lang="en-IN" sz="1600" i="1" dirty="0">
                          <a:latin typeface="Times New Roman"/>
                          <a:ea typeface="Times New Roman"/>
                        </a:rPr>
                        <a:t>Lesson : ‘The World Around Us’        (Page no.107)</a:t>
                      </a:r>
                      <a:endParaRPr lang="en-US" sz="1600" dirty="0">
                        <a:latin typeface="Times New Roman"/>
                        <a:ea typeface="Times New Roman"/>
                      </a:endParaRPr>
                    </a:p>
                    <a:p>
                      <a:pPr marL="342900" marR="0" lvl="0" indent="-342900" algn="just">
                        <a:lnSpc>
                          <a:spcPct val="150000"/>
                        </a:lnSpc>
                        <a:spcBef>
                          <a:spcPts val="0"/>
                        </a:spcBef>
                        <a:spcAft>
                          <a:spcPts val="0"/>
                        </a:spcAft>
                        <a:buFont typeface="Wingdings"/>
                        <a:buChar char=""/>
                        <a:tabLst>
                          <a:tab pos="5715000" algn="l"/>
                          <a:tab pos="6343650" algn="l"/>
                        </a:tabLst>
                      </a:pPr>
                      <a:r>
                        <a:rPr lang="en-IN" sz="1600" i="1" dirty="0">
                          <a:latin typeface="Times New Roman"/>
                          <a:ea typeface="Times New Roman"/>
                        </a:rPr>
                        <a:t>This lesson talks about different types of land forms.</a:t>
                      </a:r>
                      <a:endParaRPr lang="en-US" sz="1600" dirty="0">
                        <a:latin typeface="Times New Roman"/>
                        <a:ea typeface="Times New Roman"/>
                      </a:endParaRPr>
                    </a:p>
                    <a:p>
                      <a:pPr marL="457200" marR="0" algn="just">
                        <a:lnSpc>
                          <a:spcPct val="150000"/>
                        </a:lnSpc>
                        <a:spcBef>
                          <a:spcPts val="0"/>
                        </a:spcBef>
                        <a:spcAft>
                          <a:spcPts val="0"/>
                        </a:spcAft>
                        <a:tabLst>
                          <a:tab pos="5715000" algn="l"/>
                          <a:tab pos="6343650" algn="l"/>
                        </a:tabLst>
                      </a:pPr>
                      <a:r>
                        <a:rPr lang="en-IN" sz="1600" i="1" dirty="0">
                          <a:latin typeface="Times New Roman"/>
                          <a:ea typeface="Times New Roman"/>
                        </a:rPr>
                        <a:t> ( Integration of English with EVS)</a:t>
                      </a:r>
                      <a:endParaRPr lang="en-US" sz="1600" dirty="0">
                        <a:latin typeface="Times New Roman"/>
                        <a:ea typeface="Times New Roman"/>
                      </a:endParaRPr>
                    </a:p>
                  </a:txBody>
                  <a:tcPr marL="63098" marR="63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23021">
                <a:tc>
                  <a:txBody>
                    <a:bodyPr/>
                    <a:lstStyle/>
                    <a:p>
                      <a:pPr marL="0" marR="0" algn="just">
                        <a:lnSpc>
                          <a:spcPct val="150000"/>
                        </a:lnSpc>
                        <a:spcBef>
                          <a:spcPts val="0"/>
                        </a:spcBef>
                        <a:spcAft>
                          <a:spcPts val="0"/>
                        </a:spcAft>
                        <a:tabLst>
                          <a:tab pos="5715000" algn="l"/>
                          <a:tab pos="6343650" algn="l"/>
                        </a:tabLst>
                      </a:pPr>
                      <a:r>
                        <a:rPr lang="en-IN" sz="1600" i="1" dirty="0">
                          <a:latin typeface="Times New Roman"/>
                          <a:ea typeface="Times New Roman"/>
                        </a:rPr>
                        <a:t>Class..IV</a:t>
                      </a:r>
                      <a:endParaRPr lang="en-US" sz="1600" dirty="0">
                        <a:latin typeface="Times New Roman"/>
                        <a:ea typeface="Times New Roman"/>
                      </a:endParaRPr>
                    </a:p>
                    <a:p>
                      <a:pPr marL="0" marR="0" algn="just">
                        <a:lnSpc>
                          <a:spcPct val="150000"/>
                        </a:lnSpc>
                        <a:spcBef>
                          <a:spcPts val="0"/>
                        </a:spcBef>
                        <a:spcAft>
                          <a:spcPts val="0"/>
                        </a:spcAft>
                        <a:tabLst>
                          <a:tab pos="5715000" algn="l"/>
                          <a:tab pos="6343650" algn="l"/>
                        </a:tabLst>
                      </a:pPr>
                      <a:r>
                        <a:rPr lang="en-IN" sz="1600" i="1" dirty="0">
                          <a:latin typeface="Times New Roman"/>
                          <a:ea typeface="Times New Roman"/>
                        </a:rPr>
                        <a:t>Term...I</a:t>
                      </a:r>
                      <a:endParaRPr lang="en-US" sz="1600" dirty="0">
                        <a:latin typeface="Times New Roman"/>
                        <a:ea typeface="Times New Roman"/>
                      </a:endParaRPr>
                    </a:p>
                    <a:p>
                      <a:pPr marL="0" marR="0" algn="just">
                        <a:lnSpc>
                          <a:spcPct val="150000"/>
                        </a:lnSpc>
                        <a:spcBef>
                          <a:spcPts val="0"/>
                        </a:spcBef>
                        <a:spcAft>
                          <a:spcPts val="0"/>
                        </a:spcAft>
                        <a:tabLst>
                          <a:tab pos="5715000" algn="l"/>
                          <a:tab pos="6343650" algn="l"/>
                        </a:tabLst>
                      </a:pPr>
                      <a:r>
                        <a:rPr lang="en-IN" sz="1600" i="1" dirty="0">
                          <a:latin typeface="Times New Roman"/>
                          <a:ea typeface="Times New Roman"/>
                        </a:rPr>
                        <a:t>Unit...I</a:t>
                      </a:r>
                      <a:endParaRPr lang="en-US" sz="1600" dirty="0">
                        <a:latin typeface="Times New Roman"/>
                        <a:ea typeface="Times New Roman"/>
                      </a:endParaRPr>
                    </a:p>
                  </a:txBody>
                  <a:tcPr marL="63098" marR="63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tabLst>
                          <a:tab pos="5715000" algn="l"/>
                          <a:tab pos="6343650" algn="l"/>
                        </a:tabLst>
                      </a:pPr>
                      <a:r>
                        <a:rPr lang="en-IN" sz="1600" i="1" dirty="0">
                          <a:latin typeface="Times New Roman"/>
                          <a:ea typeface="Times New Roman"/>
                        </a:rPr>
                        <a:t>Prose: ‘ A World with Robot’ </a:t>
                      </a:r>
                      <a:r>
                        <a:rPr lang="en-IN" sz="1600" i="1" dirty="0" smtClean="0">
                          <a:latin typeface="Times New Roman"/>
                          <a:ea typeface="Times New Roman"/>
                        </a:rPr>
                        <a:t>(page </a:t>
                      </a:r>
                      <a:r>
                        <a:rPr lang="en-IN" sz="1600" i="1" dirty="0">
                          <a:latin typeface="Times New Roman"/>
                          <a:ea typeface="Times New Roman"/>
                        </a:rPr>
                        <a:t>no.75)</a:t>
                      </a:r>
                      <a:endParaRPr lang="en-US" sz="1600" dirty="0">
                        <a:latin typeface="Times New Roman"/>
                        <a:ea typeface="Times New Roman"/>
                      </a:endParaRPr>
                    </a:p>
                    <a:p>
                      <a:pPr marL="0" marR="0" algn="l">
                        <a:lnSpc>
                          <a:spcPct val="150000"/>
                        </a:lnSpc>
                        <a:spcBef>
                          <a:spcPts val="0"/>
                        </a:spcBef>
                        <a:spcAft>
                          <a:spcPts val="0"/>
                        </a:spcAft>
                        <a:tabLst>
                          <a:tab pos="5715000" algn="l"/>
                          <a:tab pos="6343650" algn="l"/>
                        </a:tabLst>
                      </a:pPr>
                      <a:r>
                        <a:rPr lang="en-IN" sz="1600" i="1" dirty="0">
                          <a:latin typeface="Times New Roman"/>
                          <a:ea typeface="Times New Roman"/>
                        </a:rPr>
                        <a:t>Poem </a:t>
                      </a:r>
                      <a:r>
                        <a:rPr lang="en-IN" sz="1600" i="1" dirty="0" smtClean="0">
                          <a:latin typeface="Times New Roman"/>
                          <a:ea typeface="Times New Roman"/>
                        </a:rPr>
                        <a:t>: </a:t>
                      </a:r>
                      <a:r>
                        <a:rPr lang="en-IN" sz="1600" i="1" dirty="0">
                          <a:latin typeface="Times New Roman"/>
                          <a:ea typeface="Times New Roman"/>
                        </a:rPr>
                        <a:t>My Robot’       (Page </a:t>
                      </a:r>
                      <a:r>
                        <a:rPr lang="en-IN" sz="1600" i="1" dirty="0" smtClean="0">
                          <a:latin typeface="Times New Roman"/>
                          <a:ea typeface="Times New Roman"/>
                        </a:rPr>
                        <a:t>no.85</a:t>
                      </a:r>
                      <a:r>
                        <a:rPr lang="en-IN" sz="1600" i="1" dirty="0">
                          <a:latin typeface="Times New Roman"/>
                          <a:ea typeface="Times New Roman"/>
                        </a:rPr>
                        <a:t>)</a:t>
                      </a:r>
                      <a:endParaRPr lang="en-US" sz="1600" dirty="0">
                        <a:latin typeface="Times New Roman"/>
                        <a:ea typeface="Times New Roman"/>
                      </a:endParaRPr>
                    </a:p>
                    <a:p>
                      <a:pPr marL="342900" marR="0" lvl="0" indent="-342900" algn="just">
                        <a:lnSpc>
                          <a:spcPct val="150000"/>
                        </a:lnSpc>
                        <a:spcBef>
                          <a:spcPts val="0"/>
                        </a:spcBef>
                        <a:spcAft>
                          <a:spcPts val="0"/>
                        </a:spcAft>
                        <a:buFont typeface="Wingdings"/>
                        <a:buChar char=""/>
                        <a:tabLst>
                          <a:tab pos="5715000" algn="l"/>
                          <a:tab pos="6343650" algn="l"/>
                        </a:tabLst>
                      </a:pPr>
                      <a:r>
                        <a:rPr lang="en-IN" sz="1600" i="1" dirty="0">
                          <a:latin typeface="Times New Roman"/>
                          <a:ea typeface="Times New Roman"/>
                        </a:rPr>
                        <a:t>This prose and poem talk about the activities of Robot( Integration of English with Science)</a:t>
                      </a:r>
                      <a:endParaRPr lang="en-US" sz="1600" dirty="0">
                        <a:latin typeface="Times New Roman"/>
                        <a:ea typeface="Times New Roman"/>
                      </a:endParaRPr>
                    </a:p>
                  </a:txBody>
                  <a:tcPr marL="63098" marR="63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33395">
                <a:tc>
                  <a:txBody>
                    <a:bodyPr/>
                    <a:lstStyle/>
                    <a:p>
                      <a:pPr marL="457200" marR="0" indent="457200" algn="just">
                        <a:lnSpc>
                          <a:spcPct val="150000"/>
                        </a:lnSpc>
                        <a:spcBef>
                          <a:spcPts val="0"/>
                        </a:spcBef>
                        <a:spcAft>
                          <a:spcPts val="0"/>
                        </a:spcAft>
                        <a:tabLst>
                          <a:tab pos="5715000" algn="l"/>
                          <a:tab pos="6343650" algn="l"/>
                        </a:tabLst>
                      </a:pPr>
                      <a:endParaRPr lang="en-US" sz="1600" dirty="0">
                        <a:latin typeface="Times New Roman"/>
                        <a:ea typeface="Times New Roman"/>
                      </a:endParaRPr>
                    </a:p>
                    <a:p>
                      <a:pPr marL="0" marR="0" algn="just">
                        <a:lnSpc>
                          <a:spcPct val="150000"/>
                        </a:lnSpc>
                        <a:spcBef>
                          <a:spcPts val="0"/>
                        </a:spcBef>
                        <a:spcAft>
                          <a:spcPts val="0"/>
                        </a:spcAft>
                        <a:tabLst>
                          <a:tab pos="5715000" algn="l"/>
                          <a:tab pos="6343650" algn="l"/>
                        </a:tabLst>
                      </a:pPr>
                      <a:r>
                        <a:rPr lang="en-IN" sz="1600" i="1" dirty="0">
                          <a:latin typeface="Times New Roman"/>
                          <a:ea typeface="Times New Roman"/>
                        </a:rPr>
                        <a:t>Class..IV</a:t>
                      </a:r>
                      <a:endParaRPr lang="en-US" sz="1600" dirty="0">
                        <a:latin typeface="Times New Roman"/>
                        <a:ea typeface="Times New Roman"/>
                      </a:endParaRPr>
                    </a:p>
                    <a:p>
                      <a:pPr marL="0" marR="0" algn="just">
                        <a:lnSpc>
                          <a:spcPct val="150000"/>
                        </a:lnSpc>
                        <a:spcBef>
                          <a:spcPts val="0"/>
                        </a:spcBef>
                        <a:spcAft>
                          <a:spcPts val="0"/>
                        </a:spcAft>
                        <a:tabLst>
                          <a:tab pos="5715000" algn="l"/>
                          <a:tab pos="6343650" algn="l"/>
                        </a:tabLst>
                      </a:pPr>
                      <a:r>
                        <a:rPr lang="en-IN" sz="1600" i="1" dirty="0">
                          <a:latin typeface="Times New Roman"/>
                          <a:ea typeface="Times New Roman"/>
                        </a:rPr>
                        <a:t>Term...I</a:t>
                      </a:r>
                      <a:endParaRPr lang="en-US" sz="1600" dirty="0">
                        <a:latin typeface="Times New Roman"/>
                        <a:ea typeface="Times New Roman"/>
                      </a:endParaRPr>
                    </a:p>
                    <a:p>
                      <a:pPr marL="0" marR="0" algn="just">
                        <a:lnSpc>
                          <a:spcPct val="150000"/>
                        </a:lnSpc>
                        <a:spcBef>
                          <a:spcPts val="0"/>
                        </a:spcBef>
                        <a:spcAft>
                          <a:spcPts val="0"/>
                        </a:spcAft>
                        <a:tabLst>
                          <a:tab pos="5715000" algn="l"/>
                          <a:tab pos="6343650" algn="l"/>
                        </a:tabLst>
                      </a:pPr>
                      <a:r>
                        <a:rPr lang="en-IN" sz="1600" i="1" dirty="0">
                          <a:latin typeface="Times New Roman"/>
                          <a:ea typeface="Times New Roman"/>
                        </a:rPr>
                        <a:t>Unit...III</a:t>
                      </a:r>
                      <a:endParaRPr lang="en-US" sz="1600" dirty="0">
                        <a:latin typeface="Times New Roman"/>
                        <a:ea typeface="Times New Roman"/>
                      </a:endParaRPr>
                    </a:p>
                  </a:txBody>
                  <a:tcPr marL="63098" marR="63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tabLst>
                          <a:tab pos="5715000" algn="l"/>
                          <a:tab pos="6343650" algn="l"/>
                        </a:tabLst>
                      </a:pPr>
                      <a:r>
                        <a:rPr lang="en-IN" sz="1600" i="1" dirty="0">
                          <a:latin typeface="Times New Roman"/>
                          <a:ea typeface="Times New Roman"/>
                        </a:rPr>
                        <a:t>Supplementary reader: ‘</a:t>
                      </a:r>
                      <a:r>
                        <a:rPr lang="en-IN" sz="1600" i="1" dirty="0" err="1">
                          <a:latin typeface="Times New Roman"/>
                          <a:ea typeface="Times New Roman"/>
                        </a:rPr>
                        <a:t>Bujju’s</a:t>
                      </a:r>
                      <a:r>
                        <a:rPr lang="en-IN" sz="1600" i="1" dirty="0">
                          <a:latin typeface="Times New Roman"/>
                          <a:ea typeface="Times New Roman"/>
                        </a:rPr>
                        <a:t> Brave Adventure’  (Page no.135)</a:t>
                      </a:r>
                      <a:endParaRPr lang="en-US" sz="1600" dirty="0">
                        <a:latin typeface="Times New Roman"/>
                        <a:ea typeface="Times New Roman"/>
                      </a:endParaRPr>
                    </a:p>
                    <a:p>
                      <a:pPr marL="342900" marR="0" lvl="0" indent="-342900" algn="just">
                        <a:lnSpc>
                          <a:spcPct val="150000"/>
                        </a:lnSpc>
                        <a:spcBef>
                          <a:spcPts val="0"/>
                        </a:spcBef>
                        <a:spcAft>
                          <a:spcPts val="0"/>
                        </a:spcAft>
                        <a:buFont typeface="Wingdings"/>
                        <a:buChar char=""/>
                        <a:tabLst>
                          <a:tab pos="5715000" algn="l"/>
                          <a:tab pos="6343650" algn="l"/>
                        </a:tabLst>
                      </a:pPr>
                      <a:r>
                        <a:rPr lang="en-IN" sz="1600" i="1" dirty="0">
                          <a:latin typeface="Times New Roman"/>
                          <a:ea typeface="Times New Roman"/>
                        </a:rPr>
                        <a:t>Project work is a task where learners could experience the integration of all the subjects. This supplementary reader focuses on how the character plans for a trip.</a:t>
                      </a:r>
                      <a:endParaRPr lang="en-US" sz="1600" dirty="0">
                        <a:latin typeface="Times New Roman"/>
                        <a:ea typeface="Times New Roman"/>
                      </a:endParaRPr>
                    </a:p>
                  </a:txBody>
                  <a:tcPr marL="63098" marR="630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endParaRPr lang="en-IN" sz="2400" dirty="0" smtClean="0">
              <a:latin typeface="Times New Roman" pitchFamily="18" charset="0"/>
              <a:cs typeface="Times New Roman" pitchFamily="18" charset="0"/>
            </a:endParaRPr>
          </a:p>
          <a:p>
            <a:pPr algn="just"/>
            <a:r>
              <a:rPr lang="en-IN" sz="2400" dirty="0" smtClean="0">
                <a:latin typeface="Times New Roman" pitchFamily="18" charset="0"/>
                <a:cs typeface="Times New Roman" pitchFamily="18" charset="0"/>
              </a:rPr>
              <a:t>Ms. </a:t>
            </a:r>
            <a:r>
              <a:rPr lang="en-IN" sz="2400" dirty="0" err="1" smtClean="0">
                <a:latin typeface="Times New Roman" pitchFamily="18" charset="0"/>
                <a:cs typeface="Times New Roman" pitchFamily="18" charset="0"/>
              </a:rPr>
              <a:t>Rekha</a:t>
            </a:r>
            <a:r>
              <a:rPr lang="en-IN" sz="2400" dirty="0" smtClean="0">
                <a:latin typeface="Times New Roman" pitchFamily="18" charset="0"/>
                <a:cs typeface="Times New Roman" pitchFamily="18" charset="0"/>
              </a:rPr>
              <a:t> </a:t>
            </a:r>
            <a:r>
              <a:rPr lang="en-IN" sz="2400" dirty="0" err="1" smtClean="0">
                <a:latin typeface="Times New Roman" pitchFamily="18" charset="0"/>
                <a:cs typeface="Times New Roman" pitchFamily="18" charset="0"/>
              </a:rPr>
              <a:t>Rani</a:t>
            </a:r>
            <a:r>
              <a:rPr lang="en-IN" sz="2400" dirty="0" smtClean="0">
                <a:latin typeface="Times New Roman" pitchFamily="18" charset="0"/>
                <a:cs typeface="Times New Roman" pitchFamily="18" charset="0"/>
              </a:rPr>
              <a:t> teaches classes I and II in the Government High School in </a:t>
            </a:r>
            <a:r>
              <a:rPr lang="en-IN" sz="2400" dirty="0" err="1" smtClean="0">
                <a:latin typeface="Times New Roman" pitchFamily="18" charset="0"/>
                <a:cs typeface="Times New Roman" pitchFamily="18" charset="0"/>
              </a:rPr>
              <a:t>Nasirpur</a:t>
            </a:r>
            <a:r>
              <a:rPr lang="en-IN" sz="2400" dirty="0" smtClean="0">
                <a:latin typeface="Times New Roman" pitchFamily="18" charset="0"/>
                <a:cs typeface="Times New Roman" pitchFamily="18" charset="0"/>
              </a:rPr>
              <a:t> in Uttar Pradesh.</a:t>
            </a:r>
          </a:p>
          <a:p>
            <a:pPr algn="just">
              <a:buNone/>
            </a:pPr>
            <a:endParaRPr lang="en-IN" sz="2400" dirty="0" smtClean="0">
              <a:latin typeface="Times New Roman" pitchFamily="18" charset="0"/>
              <a:cs typeface="Times New Roman" pitchFamily="18" charset="0"/>
            </a:endParaRPr>
          </a:p>
          <a:p>
            <a:pPr algn="just"/>
            <a:r>
              <a:rPr lang="en-IN" sz="2400" dirty="0" smtClean="0">
                <a:latin typeface="Times New Roman" pitchFamily="18" charset="0"/>
                <a:cs typeface="Times New Roman" pitchFamily="18" charset="0"/>
              </a:rPr>
              <a:t>She writes the names of the objects on a paper in big bold letters and pastes on them on the walls so that children notice the names of objects and use them.</a:t>
            </a:r>
          </a:p>
          <a:p>
            <a:endParaRPr lang="en-US" dirty="0"/>
          </a:p>
        </p:txBody>
      </p:sp>
      <p:sp>
        <p:nvSpPr>
          <p:cNvPr id="2" name="Title 1"/>
          <p:cNvSpPr>
            <a:spLocks noGrp="1"/>
          </p:cNvSpPr>
          <p:nvPr>
            <p:ph type="title"/>
          </p:nvPr>
        </p:nvSpPr>
        <p:spPr>
          <a:xfrm>
            <a:off x="457200" y="274638"/>
            <a:ext cx="8229600" cy="1249362"/>
          </a:xfrm>
        </p:spPr>
        <p:txBody>
          <a:bodyPr>
            <a:normAutofit fontScale="90000"/>
          </a:bodyPr>
          <a:lstStyle/>
          <a:p>
            <a:pPr algn="ctr"/>
            <a:r>
              <a:rPr lang="en-IN" sz="2700" dirty="0" smtClean="0">
                <a:solidFill>
                  <a:srgbClr val="00B050"/>
                </a:solidFill>
                <a:latin typeface="Times New Roman" pitchFamily="18" charset="0"/>
                <a:cs typeface="Times New Roman" pitchFamily="18" charset="0"/>
              </a:rPr>
              <a:t>TEACHER PRACTICE TO FAMILIARISE CHILDREN TO THE ENGLISH LANGUAGE</a:t>
            </a:r>
            <a:r>
              <a:rPr lang="en-US" sz="2400" dirty="0" smtClean="0"/>
              <a:t/>
            </a:r>
            <a:br>
              <a:rPr lang="en-US" sz="2400" dirty="0" smtClean="0"/>
            </a:br>
            <a:endParaRPr lang="en-US" sz="2400" dirty="0">
              <a:solidFill>
                <a:schemeClr val="tx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numCol="2">
            <a:normAutofit fontScale="85000" lnSpcReduction="20000"/>
          </a:bodyPr>
          <a:lstStyle/>
          <a:p>
            <a:pPr>
              <a:buNone/>
            </a:pPr>
            <a:r>
              <a:rPr lang="en-IN" sz="2800" b="1" i="1" dirty="0" smtClean="0">
                <a:solidFill>
                  <a:srgbClr val="FF0000"/>
                </a:solidFill>
                <a:latin typeface="Times New Roman" pitchFamily="18" charset="0"/>
                <a:cs typeface="Times New Roman" pitchFamily="18" charset="0"/>
              </a:rPr>
              <a:t>She also uses formulaic usages like…</a:t>
            </a:r>
            <a:endParaRPr lang="en-US" sz="2800" b="1" i="1" dirty="0" smtClean="0">
              <a:solidFill>
                <a:srgbClr val="FF0000"/>
              </a:solidFill>
              <a:latin typeface="Times New Roman" pitchFamily="18" charset="0"/>
              <a:cs typeface="Times New Roman" pitchFamily="18" charset="0"/>
            </a:endParaRPr>
          </a:p>
          <a:p>
            <a:pPr>
              <a:buNone/>
            </a:pPr>
            <a:endParaRPr lang="en-US" sz="2800" dirty="0" smtClean="0">
              <a:latin typeface="Times New Roman" pitchFamily="18" charset="0"/>
              <a:cs typeface="Times New Roman" pitchFamily="18" charset="0"/>
            </a:endParaRPr>
          </a:p>
          <a:p>
            <a:r>
              <a:rPr lang="en-IN" sz="2800" i="1" dirty="0" smtClean="0">
                <a:latin typeface="Times New Roman" pitchFamily="18" charset="0"/>
                <a:cs typeface="Times New Roman" pitchFamily="18" charset="0"/>
              </a:rPr>
              <a:t>May I come in?</a:t>
            </a:r>
            <a:endParaRPr lang="en-US" sz="2800" dirty="0" smtClean="0">
              <a:latin typeface="Times New Roman" pitchFamily="18" charset="0"/>
              <a:cs typeface="Times New Roman" pitchFamily="18" charset="0"/>
            </a:endParaRPr>
          </a:p>
          <a:p>
            <a:pPr>
              <a:buNone/>
            </a:pPr>
            <a:r>
              <a:rPr lang="en-IN" sz="2800" dirty="0" smtClean="0">
                <a:latin typeface="Times New Roman" pitchFamily="18" charset="0"/>
                <a:cs typeface="Times New Roman" pitchFamily="18" charset="0"/>
              </a:rPr>
              <a:t> </a:t>
            </a:r>
            <a:endParaRPr lang="en-US" sz="2800" dirty="0" smtClean="0">
              <a:latin typeface="Times New Roman" pitchFamily="18" charset="0"/>
              <a:cs typeface="Times New Roman" pitchFamily="18" charset="0"/>
            </a:endParaRPr>
          </a:p>
          <a:p>
            <a:r>
              <a:rPr lang="en-IN" sz="2800" i="1" dirty="0" smtClean="0">
                <a:latin typeface="Times New Roman" pitchFamily="18" charset="0"/>
                <a:cs typeface="Times New Roman" pitchFamily="18" charset="0"/>
              </a:rPr>
              <a:t>How are you?</a:t>
            </a:r>
            <a:endParaRPr lang="en-US" sz="2800" dirty="0" smtClean="0">
              <a:latin typeface="Times New Roman" pitchFamily="18" charset="0"/>
              <a:cs typeface="Times New Roman" pitchFamily="18" charset="0"/>
            </a:endParaRPr>
          </a:p>
          <a:p>
            <a:pPr>
              <a:buNone/>
            </a:pPr>
            <a:r>
              <a:rPr lang="en-IN" sz="2800" dirty="0" smtClean="0">
                <a:latin typeface="Times New Roman" pitchFamily="18" charset="0"/>
                <a:cs typeface="Times New Roman" pitchFamily="18" charset="0"/>
              </a:rPr>
              <a:t> </a:t>
            </a:r>
            <a:endParaRPr lang="en-US" sz="2800" dirty="0" smtClean="0">
              <a:latin typeface="Times New Roman" pitchFamily="18" charset="0"/>
              <a:cs typeface="Times New Roman" pitchFamily="18" charset="0"/>
            </a:endParaRPr>
          </a:p>
          <a:p>
            <a:r>
              <a:rPr lang="en-IN" sz="2800" i="1" dirty="0" smtClean="0">
                <a:latin typeface="Times New Roman" pitchFamily="18" charset="0"/>
                <a:cs typeface="Times New Roman" pitchFamily="18" charset="0"/>
              </a:rPr>
              <a:t>Can I borrow your pen?</a:t>
            </a:r>
            <a:endParaRPr lang="en-US" sz="2800" dirty="0" smtClean="0">
              <a:latin typeface="Times New Roman" pitchFamily="18" charset="0"/>
              <a:cs typeface="Times New Roman" pitchFamily="18" charset="0"/>
            </a:endParaRPr>
          </a:p>
          <a:p>
            <a:pPr>
              <a:buNone/>
            </a:pPr>
            <a:r>
              <a:rPr lang="en-IN" sz="2800" dirty="0" smtClean="0">
                <a:latin typeface="Times New Roman" pitchFamily="18" charset="0"/>
                <a:cs typeface="Times New Roman" pitchFamily="18" charset="0"/>
              </a:rPr>
              <a:t> </a:t>
            </a:r>
            <a:endParaRPr lang="en-US" sz="2800" dirty="0" smtClean="0">
              <a:latin typeface="Times New Roman" pitchFamily="18" charset="0"/>
              <a:cs typeface="Times New Roman" pitchFamily="18" charset="0"/>
            </a:endParaRPr>
          </a:p>
          <a:p>
            <a:r>
              <a:rPr lang="en-IN" sz="2800" i="1" dirty="0" smtClean="0">
                <a:latin typeface="Times New Roman" pitchFamily="18" charset="0"/>
                <a:cs typeface="Times New Roman" pitchFamily="18" charset="0"/>
              </a:rPr>
              <a:t>May I go to toilet?</a:t>
            </a:r>
            <a:endParaRPr lang="en-US" sz="2800" dirty="0" smtClean="0">
              <a:latin typeface="Times New Roman" pitchFamily="18" charset="0"/>
              <a:cs typeface="Times New Roman" pitchFamily="18" charset="0"/>
            </a:endParaRPr>
          </a:p>
          <a:p>
            <a:pPr>
              <a:buNone/>
            </a:pPr>
            <a:r>
              <a:rPr lang="en-IN" sz="2800" dirty="0" smtClean="0">
                <a:latin typeface="Times New Roman" pitchFamily="18" charset="0"/>
                <a:cs typeface="Times New Roman" pitchFamily="18" charset="0"/>
              </a:rPr>
              <a:t> </a:t>
            </a:r>
            <a:endParaRPr lang="en-US" sz="2800" dirty="0" smtClean="0">
              <a:latin typeface="Times New Roman" pitchFamily="18" charset="0"/>
              <a:cs typeface="Times New Roman" pitchFamily="18" charset="0"/>
            </a:endParaRPr>
          </a:p>
          <a:p>
            <a:endParaRPr lang="en-IN" sz="2800" i="1" dirty="0" smtClean="0">
              <a:latin typeface="Times New Roman" pitchFamily="18" charset="0"/>
              <a:cs typeface="Times New Roman" pitchFamily="18" charset="0"/>
            </a:endParaRPr>
          </a:p>
          <a:p>
            <a:endParaRPr lang="en-IN" sz="2800" i="1" dirty="0" smtClean="0">
              <a:latin typeface="Times New Roman" pitchFamily="18" charset="0"/>
              <a:cs typeface="Times New Roman" pitchFamily="18" charset="0"/>
            </a:endParaRPr>
          </a:p>
          <a:p>
            <a:endParaRPr lang="en-IN" sz="2800" i="1" dirty="0" smtClean="0">
              <a:latin typeface="Times New Roman" pitchFamily="18" charset="0"/>
              <a:cs typeface="Times New Roman" pitchFamily="18" charset="0"/>
            </a:endParaRPr>
          </a:p>
          <a:p>
            <a:endParaRPr lang="en-IN" sz="2800" i="1" dirty="0" smtClean="0">
              <a:latin typeface="Times New Roman" pitchFamily="18" charset="0"/>
              <a:cs typeface="Times New Roman" pitchFamily="18" charset="0"/>
            </a:endParaRPr>
          </a:p>
          <a:p>
            <a:endParaRPr lang="en-IN" sz="2800" i="1" dirty="0" smtClean="0">
              <a:latin typeface="Times New Roman" pitchFamily="18" charset="0"/>
              <a:cs typeface="Times New Roman" pitchFamily="18" charset="0"/>
            </a:endParaRPr>
          </a:p>
          <a:p>
            <a:r>
              <a:rPr lang="en-IN" sz="2800" i="1" dirty="0" smtClean="0">
                <a:latin typeface="Times New Roman" pitchFamily="18" charset="0"/>
                <a:cs typeface="Times New Roman" pitchFamily="18" charset="0"/>
              </a:rPr>
              <a:t>What is the price of your bag?</a:t>
            </a:r>
            <a:endParaRPr lang="en-US" sz="2800" dirty="0" smtClean="0">
              <a:latin typeface="Times New Roman" pitchFamily="18" charset="0"/>
              <a:cs typeface="Times New Roman" pitchFamily="18" charset="0"/>
            </a:endParaRPr>
          </a:p>
          <a:p>
            <a:pPr>
              <a:buNone/>
            </a:pPr>
            <a:r>
              <a:rPr lang="en-IN" sz="2800" dirty="0" smtClean="0">
                <a:latin typeface="Times New Roman" pitchFamily="18" charset="0"/>
                <a:cs typeface="Times New Roman" pitchFamily="18" charset="0"/>
              </a:rPr>
              <a:t> </a:t>
            </a:r>
            <a:endParaRPr lang="en-US" sz="2800" dirty="0" smtClean="0">
              <a:latin typeface="Times New Roman" pitchFamily="18" charset="0"/>
              <a:cs typeface="Times New Roman" pitchFamily="18" charset="0"/>
            </a:endParaRPr>
          </a:p>
          <a:p>
            <a:r>
              <a:rPr lang="en-IN" sz="2800" i="1" dirty="0" smtClean="0">
                <a:latin typeface="Times New Roman" pitchFamily="18" charset="0"/>
                <a:cs typeface="Times New Roman" pitchFamily="18" charset="0"/>
              </a:rPr>
              <a:t>Would you mind switching off the light?</a:t>
            </a:r>
            <a:endParaRPr lang="en-US" sz="2800" dirty="0" smtClean="0">
              <a:latin typeface="Times New Roman" pitchFamily="18" charset="0"/>
              <a:cs typeface="Times New Roman" pitchFamily="18" charset="0"/>
            </a:endParaRPr>
          </a:p>
          <a:p>
            <a:pPr>
              <a:buNone/>
            </a:pPr>
            <a:r>
              <a:rPr lang="en-IN" sz="2800" dirty="0" smtClean="0">
                <a:latin typeface="Times New Roman" pitchFamily="18" charset="0"/>
                <a:cs typeface="Times New Roman" pitchFamily="18" charset="0"/>
              </a:rPr>
              <a:t> </a:t>
            </a:r>
            <a:endParaRPr lang="en-US" sz="2800" dirty="0" smtClean="0">
              <a:latin typeface="Times New Roman" pitchFamily="18" charset="0"/>
              <a:cs typeface="Times New Roman" pitchFamily="18" charset="0"/>
            </a:endParaRPr>
          </a:p>
          <a:p>
            <a:r>
              <a:rPr lang="en-IN" sz="2800" i="1" dirty="0" smtClean="0">
                <a:latin typeface="Times New Roman" pitchFamily="18" charset="0"/>
                <a:cs typeface="Times New Roman" pitchFamily="18" charset="0"/>
              </a:rPr>
              <a:t>I beg your pardon.</a:t>
            </a:r>
            <a:endParaRPr lang="en-US" sz="2800" dirty="0" smtClean="0">
              <a:latin typeface="Times New Roman" pitchFamily="18" charset="0"/>
              <a:cs typeface="Times New Roman" pitchFamily="18" charset="0"/>
            </a:endParaRPr>
          </a:p>
          <a:p>
            <a:pPr>
              <a:buNone/>
            </a:pPr>
            <a:r>
              <a:rPr lang="en-IN" sz="2800" dirty="0" smtClean="0">
                <a:latin typeface="Times New Roman" pitchFamily="18" charset="0"/>
                <a:cs typeface="Times New Roman" pitchFamily="18" charset="0"/>
              </a:rPr>
              <a:t> </a:t>
            </a:r>
            <a:endParaRPr lang="en-US" sz="2800" dirty="0" smtClean="0">
              <a:latin typeface="Times New Roman" pitchFamily="18" charset="0"/>
              <a:cs typeface="Times New Roman" pitchFamily="18" charset="0"/>
            </a:endParaRPr>
          </a:p>
          <a:p>
            <a:r>
              <a:rPr lang="en-IN" sz="2800" i="1" dirty="0" smtClean="0">
                <a:latin typeface="Times New Roman" pitchFamily="18" charset="0"/>
                <a:cs typeface="Times New Roman" pitchFamily="18" charset="0"/>
              </a:rPr>
              <a:t>Keep quiet</a:t>
            </a:r>
            <a:r>
              <a:rPr lang="en-IN" sz="2900" i="1" dirty="0" smtClean="0">
                <a:latin typeface="Times New Roman" pitchFamily="18" charset="0"/>
                <a:cs typeface="Times New Roman" pitchFamily="18" charset="0"/>
              </a:rPr>
              <a:t>.</a:t>
            </a:r>
            <a:endParaRPr lang="en-US" sz="2900" dirty="0" smtClean="0">
              <a:latin typeface="Times New Roman" pitchFamily="18" charset="0"/>
              <a:cs typeface="Times New Roman" pitchFamily="18" charset="0"/>
            </a:endParaRPr>
          </a:p>
          <a:p>
            <a:pPr>
              <a:buNone/>
            </a:pPr>
            <a:endParaRPr lang="en-US" dirty="0"/>
          </a:p>
        </p:txBody>
      </p:sp>
      <p:sp>
        <p:nvSpPr>
          <p:cNvPr id="2" name="Title 1"/>
          <p:cNvSpPr>
            <a:spLocks noGrp="1"/>
          </p:cNvSpPr>
          <p:nvPr>
            <p:ph type="title"/>
          </p:nvPr>
        </p:nvSpPr>
        <p:spPr/>
        <p:txBody>
          <a:bodyPr>
            <a:normAutofit/>
          </a:bodyPr>
          <a:lstStyle/>
          <a:p>
            <a:r>
              <a:rPr lang="en-US" sz="2800" b="0" dirty="0" err="1" smtClean="0">
                <a:solidFill>
                  <a:srgbClr val="00B050"/>
                </a:solidFill>
                <a:latin typeface="Times New Roman" pitchFamily="18" charset="0"/>
                <a:cs typeface="Times New Roman" pitchFamily="18" charset="0"/>
              </a:rPr>
              <a:t>Contd</a:t>
            </a:r>
            <a:r>
              <a:rPr lang="en-US" sz="2800" b="0" dirty="0" smtClean="0">
                <a:solidFill>
                  <a:srgbClr val="00B050"/>
                </a:solidFill>
                <a:latin typeface="Times New Roman" pitchFamily="18" charset="0"/>
                <a:cs typeface="Times New Roman" pitchFamily="18" charset="0"/>
              </a:rPr>
              <a:t>….</a:t>
            </a:r>
            <a:endParaRPr lang="en-US" sz="2800" b="0" dirty="0">
              <a:solidFill>
                <a:srgbClr val="00B05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just"/>
            <a:r>
              <a:rPr lang="en-IN" sz="2400" dirty="0" smtClean="0">
                <a:latin typeface="Times New Roman" pitchFamily="18" charset="0"/>
                <a:cs typeface="Times New Roman" pitchFamily="18" charset="0"/>
              </a:rPr>
              <a:t>She has made all her children write the names of the objects and things available in the classroom and in the school in English and their mother tongue.</a:t>
            </a:r>
          </a:p>
          <a:p>
            <a:pPr algn="just">
              <a:buNone/>
            </a:pPr>
            <a:endParaRPr lang="en-IN" sz="2400" dirty="0" smtClean="0">
              <a:latin typeface="Times New Roman" pitchFamily="18" charset="0"/>
              <a:cs typeface="Times New Roman" pitchFamily="18" charset="0"/>
            </a:endParaRPr>
          </a:p>
          <a:p>
            <a:pPr algn="just"/>
            <a:r>
              <a:rPr lang="en-IN" sz="2400" dirty="0" smtClean="0">
                <a:latin typeface="Times New Roman" pitchFamily="18" charset="0"/>
                <a:cs typeface="Times New Roman" pitchFamily="18" charset="0"/>
              </a:rPr>
              <a:t>The names of the objects are like door, window, table, blackboard, roof, water pot, etc. These are written in full sentences like, </a:t>
            </a:r>
            <a:r>
              <a:rPr lang="en-IN" sz="2400" i="1" dirty="0" smtClean="0">
                <a:latin typeface="Times New Roman" pitchFamily="18" charset="0"/>
                <a:cs typeface="Times New Roman" pitchFamily="18" charset="0"/>
              </a:rPr>
              <a:t>This is a door</a:t>
            </a:r>
            <a:r>
              <a:rPr lang="en-IN" sz="2400" dirty="0" smtClean="0">
                <a:latin typeface="Times New Roman" pitchFamily="18" charset="0"/>
                <a:cs typeface="Times New Roman" pitchFamily="18" charset="0"/>
              </a:rPr>
              <a:t>. </a:t>
            </a:r>
            <a:r>
              <a:rPr lang="en-IN" sz="2400" i="1" dirty="0" smtClean="0">
                <a:latin typeface="Times New Roman" pitchFamily="18" charset="0"/>
                <a:cs typeface="Times New Roman" pitchFamily="18" charset="0"/>
              </a:rPr>
              <a:t>These are windows</a:t>
            </a:r>
            <a:r>
              <a:rPr lang="en-IN" sz="2400" dirty="0" smtClean="0">
                <a:latin typeface="Times New Roman" pitchFamily="18" charset="0"/>
                <a:cs typeface="Times New Roman" pitchFamily="18" charset="0"/>
              </a:rPr>
              <a:t> and so on.</a:t>
            </a:r>
          </a:p>
          <a:p>
            <a:pPr algn="just">
              <a:buNone/>
            </a:pPr>
            <a:endParaRPr lang="en-IN" sz="2400" dirty="0" smtClean="0">
              <a:latin typeface="Times New Roman" pitchFamily="18" charset="0"/>
              <a:cs typeface="Times New Roman" pitchFamily="18" charset="0"/>
            </a:endParaRPr>
          </a:p>
          <a:p>
            <a:pPr algn="just"/>
            <a:r>
              <a:rPr lang="en-IN" sz="2400" dirty="0" smtClean="0">
                <a:latin typeface="Times New Roman" pitchFamily="18" charset="0"/>
                <a:cs typeface="Times New Roman" pitchFamily="18" charset="0"/>
              </a:rPr>
              <a:t>She says, “This will help my children know the meaning of the language chunks i.e. words and phrase as a whole, like “</a:t>
            </a:r>
            <a:r>
              <a:rPr lang="en-IN" sz="2400" i="1" dirty="0" smtClean="0">
                <a:latin typeface="Times New Roman" pitchFamily="18" charset="0"/>
                <a:cs typeface="Times New Roman" pitchFamily="18" charset="0"/>
              </a:rPr>
              <a:t>May I go to the toilet</a:t>
            </a:r>
            <a:r>
              <a:rPr lang="en-IN" sz="2400" dirty="0" smtClean="0">
                <a:latin typeface="Times New Roman" pitchFamily="18" charset="0"/>
                <a:cs typeface="Times New Roman" pitchFamily="18" charset="0"/>
              </a:rPr>
              <a:t>?”.</a:t>
            </a:r>
            <a:endParaRPr lang="en-US" sz="2400" dirty="0">
              <a:latin typeface="Times New Roman" pitchFamily="18" charset="0"/>
              <a:cs typeface="Times New Roman" pitchFamily="18" charset="0"/>
            </a:endParaRPr>
          </a:p>
        </p:txBody>
      </p:sp>
      <p:sp>
        <p:nvSpPr>
          <p:cNvPr id="2" name="Title 1"/>
          <p:cNvSpPr>
            <a:spLocks noGrp="1"/>
          </p:cNvSpPr>
          <p:nvPr>
            <p:ph type="title"/>
          </p:nvPr>
        </p:nvSpPr>
        <p:spPr/>
        <p:txBody>
          <a:bodyPr>
            <a:normAutofit/>
          </a:bodyPr>
          <a:lstStyle/>
          <a:p>
            <a:r>
              <a:rPr lang="en-US" sz="2800" b="0" dirty="0" err="1" smtClean="0">
                <a:solidFill>
                  <a:srgbClr val="00B050"/>
                </a:solidFill>
                <a:latin typeface="Times New Roman" pitchFamily="18" charset="0"/>
                <a:cs typeface="Times New Roman" pitchFamily="18" charset="0"/>
              </a:rPr>
              <a:t>Contd</a:t>
            </a:r>
            <a:r>
              <a:rPr lang="en-US" sz="2800" b="0" dirty="0" smtClean="0">
                <a:solidFill>
                  <a:srgbClr val="00B050"/>
                </a:solidFill>
                <a:latin typeface="Times New Roman" pitchFamily="18" charset="0"/>
                <a:cs typeface="Times New Roman" pitchFamily="18" charset="0"/>
              </a:rPr>
              <a:t>…..</a:t>
            </a:r>
            <a:endParaRPr lang="en-US" sz="2800" b="0" dirty="0">
              <a:solidFill>
                <a:srgbClr val="00B05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609600"/>
            <a:ext cx="8229600" cy="5397691"/>
          </a:xfrm>
        </p:spPr>
        <p:txBody>
          <a:bodyPr/>
          <a:lstStyle/>
          <a:p>
            <a:pPr algn="ctr">
              <a:buNone/>
            </a:pPr>
            <a:endParaRPr lang="en-US" i="1" dirty="0" smtClean="0"/>
          </a:p>
          <a:p>
            <a:pPr algn="ctr">
              <a:buNone/>
            </a:pPr>
            <a:endParaRPr lang="en-US" i="1" dirty="0" smtClean="0"/>
          </a:p>
          <a:p>
            <a:pPr algn="ctr">
              <a:lnSpc>
                <a:spcPct val="150000"/>
              </a:lnSpc>
              <a:buNone/>
            </a:pPr>
            <a:endParaRPr lang="en-US" b="1" i="1" dirty="0"/>
          </a:p>
        </p:txBody>
      </p:sp>
      <p:sp>
        <p:nvSpPr>
          <p:cNvPr id="3" name="Title 2"/>
          <p:cNvSpPr>
            <a:spLocks noGrp="1"/>
          </p:cNvSpPr>
          <p:nvPr>
            <p:ph type="title"/>
          </p:nvPr>
        </p:nvSpPr>
        <p:spPr>
          <a:xfrm>
            <a:off x="457200" y="274638"/>
            <a:ext cx="8229600" cy="258762"/>
          </a:xfrm>
        </p:spPr>
        <p:txBody>
          <a:bodyPr>
            <a:normAutofit/>
          </a:bodyPr>
          <a:lstStyle/>
          <a:p>
            <a:r>
              <a:rPr lang="en-US" sz="1000" dirty="0" smtClean="0">
                <a:solidFill>
                  <a:schemeClr val="bg1"/>
                </a:solidFill>
              </a:rPr>
              <a:t>.</a:t>
            </a:r>
            <a:endParaRPr lang="en-US" sz="1000" dirty="0">
              <a:solidFill>
                <a:schemeClr val="bg1"/>
              </a:solidFill>
            </a:endParaRPr>
          </a:p>
        </p:txBody>
      </p:sp>
      <p:pic>
        <p:nvPicPr>
          <p:cNvPr id="4" name="Picture 2" descr="C:\Users\Hema\Downloads\images.jpeg"/>
          <p:cNvPicPr>
            <a:picLocks noChangeAspect="1" noChangeArrowheads="1"/>
          </p:cNvPicPr>
          <p:nvPr/>
        </p:nvPicPr>
        <p:blipFill>
          <a:blip r:embed="rId2"/>
          <a:srcRect/>
          <a:stretch>
            <a:fillRect/>
          </a:stretch>
        </p:blipFill>
        <p:spPr bwMode="auto">
          <a:xfrm>
            <a:off x="609600" y="990600"/>
            <a:ext cx="7619999" cy="4419600"/>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endParaRPr lang="en-IN" b="1" i="1" dirty="0" smtClean="0"/>
          </a:p>
          <a:p>
            <a:pPr algn="just">
              <a:buNone/>
            </a:pPr>
            <a:r>
              <a:rPr lang="en-IN" sz="2800" dirty="0" smtClean="0">
                <a:latin typeface="Times New Roman" pitchFamily="18" charset="0"/>
                <a:cs typeface="Times New Roman" pitchFamily="18" charset="0"/>
              </a:rPr>
              <a:t>	</a:t>
            </a:r>
          </a:p>
          <a:p>
            <a:pPr algn="just">
              <a:buNone/>
            </a:pPr>
            <a:endParaRPr lang="en-IN" sz="2800" dirty="0" smtClean="0">
              <a:latin typeface="Times New Roman" pitchFamily="18" charset="0"/>
              <a:cs typeface="Times New Roman" pitchFamily="18" charset="0"/>
            </a:endParaRPr>
          </a:p>
          <a:p>
            <a:pPr algn="just">
              <a:buNone/>
            </a:pPr>
            <a:r>
              <a:rPr lang="en-IN" sz="2800" dirty="0" smtClean="0">
                <a:latin typeface="Times New Roman" pitchFamily="18" charset="0"/>
                <a:cs typeface="Times New Roman" pitchFamily="18" charset="0"/>
              </a:rPr>
              <a:t>   </a:t>
            </a:r>
            <a:r>
              <a:rPr lang="en-IN" sz="2800" b="1" dirty="0" smtClean="0">
                <a:solidFill>
                  <a:srgbClr val="FF0000"/>
                </a:solidFill>
                <a:latin typeface="Times New Roman" pitchFamily="18" charset="0"/>
                <a:cs typeface="Times New Roman" pitchFamily="18" charset="0"/>
              </a:rPr>
              <a:t>Share the measures taken by you to make your pupils feel confident in speaking in English</a:t>
            </a:r>
            <a:r>
              <a:rPr lang="en-IN" sz="2800" b="1" i="1" dirty="0" smtClean="0">
                <a:solidFill>
                  <a:srgbClr val="FF0000"/>
                </a:solidFill>
                <a:latin typeface="Times New Roman" pitchFamily="18" charset="0"/>
                <a:cs typeface="Times New Roman" pitchFamily="18" charset="0"/>
              </a:rPr>
              <a:t>.</a:t>
            </a:r>
            <a:endParaRPr lang="en-US" sz="2800" b="1" dirty="0">
              <a:solidFill>
                <a:srgbClr val="FF0000"/>
              </a:solidFill>
              <a:latin typeface="Times New Roman" pitchFamily="18" charset="0"/>
              <a:cs typeface="Times New Roman" pitchFamily="18" charset="0"/>
            </a:endParaRPr>
          </a:p>
        </p:txBody>
      </p:sp>
      <p:sp>
        <p:nvSpPr>
          <p:cNvPr id="2" name="Title 1"/>
          <p:cNvSpPr>
            <a:spLocks noGrp="1"/>
          </p:cNvSpPr>
          <p:nvPr>
            <p:ph type="title"/>
          </p:nvPr>
        </p:nvSpPr>
        <p:spPr/>
        <p:txBody>
          <a:bodyPr>
            <a:normAutofit/>
          </a:bodyPr>
          <a:lstStyle/>
          <a:p>
            <a:r>
              <a:rPr lang="en-US" sz="2400" b="0" dirty="0" smtClean="0">
                <a:solidFill>
                  <a:srgbClr val="00B050"/>
                </a:solidFill>
                <a:latin typeface="Times New Roman" pitchFamily="18" charset="0"/>
                <a:cs typeface="Times New Roman" pitchFamily="18" charset="0"/>
              </a:rPr>
              <a:t>ACTIVITY</a:t>
            </a:r>
            <a:endParaRPr lang="en-US" sz="2400" b="0" dirty="0">
              <a:solidFill>
                <a:srgbClr val="00B05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90600"/>
            <a:ext cx="8458200" cy="5562600"/>
          </a:xfrm>
        </p:spPr>
        <p:txBody>
          <a:bodyPr>
            <a:normAutofit fontScale="92500" lnSpcReduction="10000"/>
          </a:bodyPr>
          <a:lstStyle/>
          <a:p>
            <a:pPr algn="just"/>
            <a:r>
              <a:rPr lang="en-IN" sz="2600" dirty="0" smtClean="0">
                <a:latin typeface="Times New Roman" pitchFamily="18" charset="0"/>
                <a:cs typeface="Times New Roman" pitchFamily="18" charset="0"/>
              </a:rPr>
              <a:t>Learners should develop and possess both </a:t>
            </a:r>
            <a:r>
              <a:rPr lang="en-IN" sz="2600" b="1" dirty="0" smtClean="0">
                <a:solidFill>
                  <a:srgbClr val="FF0000"/>
                </a:solidFill>
                <a:latin typeface="Times New Roman" pitchFamily="18" charset="0"/>
                <a:cs typeface="Times New Roman" pitchFamily="18" charset="0"/>
              </a:rPr>
              <a:t>Basic Interpersonal Communicative Skills</a:t>
            </a:r>
            <a:r>
              <a:rPr lang="en-IN" sz="2600" dirty="0" smtClean="0">
                <a:latin typeface="Times New Roman" pitchFamily="18" charset="0"/>
                <a:cs typeface="Times New Roman" pitchFamily="18" charset="0"/>
              </a:rPr>
              <a:t> (BICS) and </a:t>
            </a:r>
            <a:r>
              <a:rPr lang="en-IN" sz="2600" b="1" dirty="0" smtClean="0">
                <a:solidFill>
                  <a:srgbClr val="FF0000"/>
                </a:solidFill>
                <a:latin typeface="Times New Roman" pitchFamily="18" charset="0"/>
                <a:cs typeface="Times New Roman" pitchFamily="18" charset="0"/>
              </a:rPr>
              <a:t>Cognitively Advanced Language Proficiency</a:t>
            </a:r>
            <a:r>
              <a:rPr lang="en-IN" sz="2600" dirty="0" smtClean="0">
                <a:solidFill>
                  <a:srgbClr val="FF0000"/>
                </a:solidFill>
                <a:latin typeface="Times New Roman" pitchFamily="18" charset="0"/>
                <a:cs typeface="Times New Roman" pitchFamily="18" charset="0"/>
              </a:rPr>
              <a:t> </a:t>
            </a:r>
            <a:r>
              <a:rPr lang="en-IN" sz="2600" dirty="0" smtClean="0">
                <a:latin typeface="Times New Roman" pitchFamily="18" charset="0"/>
                <a:cs typeface="Times New Roman" pitchFamily="18" charset="0"/>
              </a:rPr>
              <a:t>(CALP) (Cummins and Swain, 1986).</a:t>
            </a:r>
          </a:p>
          <a:p>
            <a:pPr algn="just">
              <a:buNone/>
            </a:pPr>
            <a:endParaRPr lang="en-IN" sz="2600" dirty="0" smtClean="0">
              <a:latin typeface="Times New Roman" pitchFamily="18" charset="0"/>
              <a:cs typeface="Times New Roman" pitchFamily="18" charset="0"/>
            </a:endParaRPr>
          </a:p>
          <a:p>
            <a:pPr algn="just"/>
            <a:r>
              <a:rPr lang="en-IN" sz="2600" dirty="0" smtClean="0">
                <a:latin typeface="Times New Roman" pitchFamily="18" charset="0"/>
                <a:cs typeface="Times New Roman" pitchFamily="18" charset="0"/>
              </a:rPr>
              <a:t>The language ability that is associated with BICS largely involves the skills to perform effectively in situations that are rich in context.</a:t>
            </a:r>
          </a:p>
          <a:p>
            <a:pPr algn="just">
              <a:buNone/>
            </a:pPr>
            <a:endParaRPr lang="en-IN" sz="2600" dirty="0" smtClean="0">
              <a:latin typeface="Times New Roman" pitchFamily="18" charset="0"/>
              <a:cs typeface="Times New Roman" pitchFamily="18" charset="0"/>
            </a:endParaRPr>
          </a:p>
          <a:p>
            <a:pPr algn="just"/>
            <a:r>
              <a:rPr lang="en-IN" sz="2600" dirty="0" smtClean="0">
                <a:latin typeface="Times New Roman" pitchFamily="18" charset="0"/>
                <a:cs typeface="Times New Roman" pitchFamily="18" charset="0"/>
              </a:rPr>
              <a:t>The language of here and now and that of peer group interaction belongs to the domain of BICS.</a:t>
            </a:r>
          </a:p>
          <a:p>
            <a:pPr algn="just">
              <a:buNone/>
            </a:pPr>
            <a:endParaRPr lang="en-IN" sz="2600" dirty="0" smtClean="0">
              <a:latin typeface="Times New Roman" pitchFamily="18" charset="0"/>
              <a:cs typeface="Times New Roman" pitchFamily="18" charset="0"/>
            </a:endParaRPr>
          </a:p>
          <a:p>
            <a:pPr algn="just"/>
            <a:r>
              <a:rPr lang="en-IN" sz="2600" dirty="0" smtClean="0">
                <a:latin typeface="Times New Roman" pitchFamily="18" charset="0"/>
                <a:cs typeface="Times New Roman" pitchFamily="18" charset="0"/>
              </a:rPr>
              <a:t>CALP level abilities are needed to perform effectively in contextually poor and cognitively demanding situations. It would generally be acquired through instructed language settings</a:t>
            </a:r>
            <a:r>
              <a:rPr lang="en-IN" sz="2600" dirty="0" smtClean="0"/>
              <a:t>.</a:t>
            </a:r>
            <a:endParaRPr lang="en-US" sz="2600" dirty="0" smtClean="0"/>
          </a:p>
          <a:p>
            <a:endParaRPr lang="en-US" dirty="0"/>
          </a:p>
        </p:txBody>
      </p:sp>
      <p:sp>
        <p:nvSpPr>
          <p:cNvPr id="2" name="Title 1"/>
          <p:cNvSpPr>
            <a:spLocks noGrp="1"/>
          </p:cNvSpPr>
          <p:nvPr>
            <p:ph type="title"/>
          </p:nvPr>
        </p:nvSpPr>
        <p:spPr>
          <a:xfrm>
            <a:off x="457200" y="274638"/>
            <a:ext cx="8229600" cy="563562"/>
          </a:xfrm>
        </p:spPr>
        <p:txBody>
          <a:bodyPr>
            <a:normAutofit fontScale="90000"/>
          </a:bodyPr>
          <a:lstStyle/>
          <a:p>
            <a:pPr algn="ctr"/>
            <a:r>
              <a:rPr lang="en-IN" sz="2400" dirty="0" smtClean="0">
                <a:solidFill>
                  <a:srgbClr val="00B050"/>
                </a:solidFill>
                <a:latin typeface="Times New Roman" pitchFamily="18" charset="0"/>
                <a:cs typeface="Times New Roman" pitchFamily="18" charset="0"/>
              </a:rPr>
              <a:t>CREATING LANGUAGE RICH ENVIRONMENT</a:t>
            </a:r>
            <a:r>
              <a:rPr lang="en-US" sz="2400" dirty="0" smtClean="0"/>
              <a:t/>
            </a:r>
            <a:br>
              <a:rPr lang="en-US" sz="2400" dirty="0" smtClean="0"/>
            </a:br>
            <a:endParaRPr lang="en-US" sz="24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32500" lnSpcReduction="20000"/>
          </a:bodyPr>
          <a:lstStyle/>
          <a:p>
            <a:pPr lvl="0" algn="just"/>
            <a:r>
              <a:rPr lang="en-IN" sz="7400" b="1" dirty="0" smtClean="0">
                <a:solidFill>
                  <a:srgbClr val="FF0000"/>
                </a:solidFill>
                <a:latin typeface="Times New Roman" pitchFamily="18" charset="0"/>
                <a:cs typeface="Times New Roman" pitchFamily="18" charset="0"/>
              </a:rPr>
              <a:t>Create class libraries </a:t>
            </a:r>
            <a:r>
              <a:rPr lang="en-IN" sz="7400" dirty="0" smtClean="0">
                <a:latin typeface="Times New Roman" pitchFamily="18" charset="0"/>
                <a:cs typeface="Times New Roman" pitchFamily="18" charset="0"/>
              </a:rPr>
              <a:t>to promote reading, shared reading and study groups.</a:t>
            </a:r>
            <a:endParaRPr lang="en-US" sz="7400" dirty="0" smtClean="0">
              <a:latin typeface="Times New Roman" pitchFamily="18" charset="0"/>
              <a:cs typeface="Times New Roman" pitchFamily="18" charset="0"/>
            </a:endParaRPr>
          </a:p>
          <a:p>
            <a:pPr algn="just">
              <a:buNone/>
            </a:pPr>
            <a:r>
              <a:rPr lang="en-IN" sz="7400" dirty="0" smtClean="0">
                <a:latin typeface="Times New Roman" pitchFamily="18" charset="0"/>
                <a:cs typeface="Times New Roman" pitchFamily="18" charset="0"/>
              </a:rPr>
              <a:t> </a:t>
            </a:r>
            <a:endParaRPr lang="en-US" sz="7400" dirty="0" smtClean="0">
              <a:latin typeface="Times New Roman" pitchFamily="18" charset="0"/>
              <a:cs typeface="Times New Roman" pitchFamily="18" charset="0"/>
            </a:endParaRPr>
          </a:p>
          <a:p>
            <a:pPr lvl="0" algn="just"/>
            <a:r>
              <a:rPr lang="en-IN" sz="7400" b="1" dirty="0" smtClean="0">
                <a:solidFill>
                  <a:srgbClr val="FF0000"/>
                </a:solidFill>
                <a:latin typeface="Times New Roman" pitchFamily="18" charset="0"/>
                <a:cs typeface="Times New Roman" pitchFamily="18" charset="0"/>
              </a:rPr>
              <a:t>Use role-play and storytelling </a:t>
            </a:r>
            <a:r>
              <a:rPr lang="en-IN" sz="7400" dirty="0" smtClean="0">
                <a:latin typeface="Times New Roman" pitchFamily="18" charset="0"/>
                <a:cs typeface="Times New Roman" pitchFamily="18" charset="0"/>
              </a:rPr>
              <a:t>as a strategy to teach all the four skills in conjunction.</a:t>
            </a:r>
            <a:endParaRPr lang="en-US" sz="7400" dirty="0" smtClean="0">
              <a:latin typeface="Times New Roman" pitchFamily="18" charset="0"/>
              <a:cs typeface="Times New Roman" pitchFamily="18" charset="0"/>
            </a:endParaRPr>
          </a:p>
          <a:p>
            <a:pPr algn="just">
              <a:buNone/>
            </a:pPr>
            <a:r>
              <a:rPr lang="en-IN" sz="7400" dirty="0" smtClean="0">
                <a:latin typeface="Times New Roman" pitchFamily="18" charset="0"/>
                <a:cs typeface="Times New Roman" pitchFamily="18" charset="0"/>
              </a:rPr>
              <a:t> </a:t>
            </a:r>
            <a:endParaRPr lang="en-US" sz="7400" dirty="0" smtClean="0">
              <a:latin typeface="Times New Roman" pitchFamily="18" charset="0"/>
              <a:cs typeface="Times New Roman" pitchFamily="18" charset="0"/>
            </a:endParaRPr>
          </a:p>
          <a:p>
            <a:pPr lvl="0" algn="just"/>
            <a:r>
              <a:rPr lang="en-IN" sz="7400" b="1" dirty="0" smtClean="0">
                <a:solidFill>
                  <a:srgbClr val="FF0000"/>
                </a:solidFill>
                <a:latin typeface="Times New Roman" pitchFamily="18" charset="0"/>
                <a:cs typeface="Times New Roman" pitchFamily="18" charset="0"/>
              </a:rPr>
              <a:t>Reflect meaningfully on incidents </a:t>
            </a:r>
            <a:r>
              <a:rPr lang="en-IN" sz="7400" dirty="0" smtClean="0">
                <a:latin typeface="Times New Roman" pitchFamily="18" charset="0"/>
                <a:cs typeface="Times New Roman" pitchFamily="18" charset="0"/>
              </a:rPr>
              <a:t>which occur in day to day life.</a:t>
            </a:r>
            <a:endParaRPr lang="en-US" sz="7400" dirty="0" smtClean="0">
              <a:latin typeface="Times New Roman" pitchFamily="18" charset="0"/>
              <a:cs typeface="Times New Roman" pitchFamily="18" charset="0"/>
            </a:endParaRPr>
          </a:p>
          <a:p>
            <a:pPr algn="just">
              <a:buNone/>
            </a:pPr>
            <a:r>
              <a:rPr lang="en-IN" sz="7400" dirty="0" smtClean="0">
                <a:latin typeface="Times New Roman" pitchFamily="18" charset="0"/>
                <a:cs typeface="Times New Roman" pitchFamily="18" charset="0"/>
              </a:rPr>
              <a:t> </a:t>
            </a:r>
            <a:endParaRPr lang="en-US" sz="7400" dirty="0" smtClean="0">
              <a:latin typeface="Times New Roman" pitchFamily="18" charset="0"/>
              <a:cs typeface="Times New Roman" pitchFamily="18" charset="0"/>
            </a:endParaRPr>
          </a:p>
          <a:p>
            <a:pPr lvl="0" algn="just"/>
            <a:r>
              <a:rPr lang="en-IN" sz="7400" b="1" dirty="0" smtClean="0">
                <a:solidFill>
                  <a:srgbClr val="FF0000"/>
                </a:solidFill>
                <a:latin typeface="Times New Roman" pitchFamily="18" charset="0"/>
                <a:cs typeface="Times New Roman" pitchFamily="18" charset="0"/>
              </a:rPr>
              <a:t>Use media inputs </a:t>
            </a:r>
            <a:r>
              <a:rPr lang="en-IN" sz="7400" dirty="0" smtClean="0">
                <a:latin typeface="Times New Roman" pitchFamily="18" charset="0"/>
                <a:cs typeface="Times New Roman" pitchFamily="18" charset="0"/>
              </a:rPr>
              <a:t>such as magazines, newspaper, ICT, etc. in the classroom.</a:t>
            </a:r>
            <a:endParaRPr lang="en-US" sz="7400" dirty="0" smtClean="0">
              <a:latin typeface="Times New Roman" pitchFamily="18" charset="0"/>
              <a:cs typeface="Times New Roman" pitchFamily="18" charset="0"/>
            </a:endParaRPr>
          </a:p>
          <a:p>
            <a:pPr>
              <a:buNone/>
            </a:pPr>
            <a:r>
              <a:rPr lang="en-IN" sz="7400" dirty="0" smtClean="0">
                <a:latin typeface="Times New Roman" pitchFamily="18" charset="0"/>
                <a:cs typeface="Times New Roman" pitchFamily="18" charset="0"/>
              </a:rPr>
              <a:t> </a:t>
            </a:r>
            <a:endParaRPr lang="en-US" sz="7400" dirty="0" smtClean="0">
              <a:latin typeface="Times New Roman" pitchFamily="18" charset="0"/>
              <a:cs typeface="Times New Roman" pitchFamily="18" charset="0"/>
            </a:endParaRPr>
          </a:p>
          <a:p>
            <a:endParaRPr lang="en-US" dirty="0"/>
          </a:p>
        </p:txBody>
      </p:sp>
      <p:sp>
        <p:nvSpPr>
          <p:cNvPr id="2" name="Title 1"/>
          <p:cNvSpPr>
            <a:spLocks noGrp="1"/>
          </p:cNvSpPr>
          <p:nvPr>
            <p:ph type="title"/>
          </p:nvPr>
        </p:nvSpPr>
        <p:spPr>
          <a:xfrm>
            <a:off x="457200" y="274638"/>
            <a:ext cx="8229600" cy="792162"/>
          </a:xfrm>
        </p:spPr>
        <p:txBody>
          <a:bodyPr>
            <a:normAutofit/>
          </a:bodyPr>
          <a:lstStyle/>
          <a:p>
            <a:pPr algn="ctr"/>
            <a:r>
              <a:rPr lang="en-IN" sz="2400" b="1" dirty="0" smtClean="0">
                <a:solidFill>
                  <a:srgbClr val="00B050"/>
                </a:solidFill>
                <a:latin typeface="Times New Roman" pitchFamily="18" charset="0"/>
                <a:cs typeface="Times New Roman" pitchFamily="18" charset="0"/>
              </a:rPr>
              <a:t>STRATEGIES FOR LANGUAGE LEARNING</a:t>
            </a:r>
            <a:endParaRPr lang="en-US" sz="2400" dirty="0">
              <a:solidFill>
                <a:srgbClr val="00B05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143000"/>
            <a:ext cx="8229600" cy="4864291"/>
          </a:xfrm>
        </p:spPr>
        <p:txBody>
          <a:bodyPr/>
          <a:lstStyle/>
          <a:p>
            <a:pPr lvl="0"/>
            <a:r>
              <a:rPr lang="en-IN" sz="2400" dirty="0" smtClean="0">
                <a:latin typeface="Times New Roman" pitchFamily="18" charset="0"/>
                <a:cs typeface="Times New Roman" pitchFamily="18" charset="0"/>
              </a:rPr>
              <a:t>Create </a:t>
            </a:r>
            <a:r>
              <a:rPr lang="en-IN" sz="2400" b="1" dirty="0" smtClean="0">
                <a:solidFill>
                  <a:srgbClr val="FF0000"/>
                </a:solidFill>
                <a:latin typeface="Times New Roman" pitchFamily="18" charset="0"/>
                <a:cs typeface="Times New Roman" pitchFamily="18" charset="0"/>
              </a:rPr>
              <a:t>conducive classroom environment </a:t>
            </a:r>
            <a:r>
              <a:rPr lang="en-IN" sz="2400" dirty="0" smtClean="0">
                <a:latin typeface="Times New Roman" pitchFamily="18" charset="0"/>
                <a:cs typeface="Times New Roman" pitchFamily="18" charset="0"/>
              </a:rPr>
              <a:t>and ensure that all children participate.</a:t>
            </a:r>
            <a:endParaRPr lang="en-US" sz="2400" dirty="0" smtClean="0">
              <a:latin typeface="Times New Roman" pitchFamily="18" charset="0"/>
              <a:cs typeface="Times New Roman" pitchFamily="18" charset="0"/>
            </a:endParaRPr>
          </a:p>
          <a:p>
            <a:pPr>
              <a:buNone/>
            </a:pPr>
            <a:r>
              <a:rPr lang="en-IN" sz="2400" dirty="0" smtClean="0">
                <a:latin typeface="Times New Roman" pitchFamily="18" charset="0"/>
                <a:cs typeface="Times New Roman" pitchFamily="18" charset="0"/>
              </a:rPr>
              <a:t> </a:t>
            </a:r>
            <a:endParaRPr lang="en-US" sz="2400" dirty="0" smtClean="0">
              <a:latin typeface="Times New Roman" pitchFamily="18" charset="0"/>
              <a:cs typeface="Times New Roman" pitchFamily="18" charset="0"/>
            </a:endParaRPr>
          </a:p>
          <a:p>
            <a:pPr lvl="0"/>
            <a:r>
              <a:rPr lang="en-IN" sz="2400" b="1" dirty="0" smtClean="0">
                <a:solidFill>
                  <a:srgbClr val="FF0000"/>
                </a:solidFill>
                <a:latin typeface="Times New Roman" pitchFamily="18" charset="0"/>
                <a:cs typeface="Times New Roman" pitchFamily="18" charset="0"/>
              </a:rPr>
              <a:t>Connect</a:t>
            </a:r>
            <a:r>
              <a:rPr lang="en-IN" sz="2400" dirty="0" smtClean="0">
                <a:latin typeface="Times New Roman" pitchFamily="18" charset="0"/>
                <a:cs typeface="Times New Roman" pitchFamily="18" charset="0"/>
              </a:rPr>
              <a:t> language learning to the children’ daily life, culture and society.</a:t>
            </a:r>
            <a:endParaRPr lang="en-US" sz="2400" dirty="0" smtClean="0">
              <a:latin typeface="Times New Roman" pitchFamily="18" charset="0"/>
              <a:cs typeface="Times New Roman" pitchFamily="18" charset="0"/>
            </a:endParaRPr>
          </a:p>
          <a:p>
            <a:pPr>
              <a:buNone/>
            </a:pPr>
            <a:r>
              <a:rPr lang="en-IN" sz="2400" dirty="0" smtClean="0">
                <a:latin typeface="Times New Roman" pitchFamily="18" charset="0"/>
                <a:cs typeface="Times New Roman" pitchFamily="18" charset="0"/>
              </a:rPr>
              <a:t> </a:t>
            </a:r>
            <a:endParaRPr lang="en-US" sz="2400" dirty="0" smtClean="0">
              <a:latin typeface="Times New Roman" pitchFamily="18" charset="0"/>
              <a:cs typeface="Times New Roman" pitchFamily="18" charset="0"/>
            </a:endParaRPr>
          </a:p>
          <a:p>
            <a:pPr lvl="0"/>
            <a:r>
              <a:rPr lang="en-IN" sz="2400" dirty="0" smtClean="0">
                <a:latin typeface="Times New Roman" pitchFamily="18" charset="0"/>
                <a:cs typeface="Times New Roman" pitchFamily="18" charset="0"/>
              </a:rPr>
              <a:t>Plan and use activities like </a:t>
            </a:r>
            <a:r>
              <a:rPr lang="en-IN" sz="2400" b="1" dirty="0" smtClean="0">
                <a:solidFill>
                  <a:srgbClr val="FF0000"/>
                </a:solidFill>
                <a:latin typeface="Times New Roman" pitchFamily="18" charset="0"/>
                <a:cs typeface="Times New Roman" pitchFamily="18" charset="0"/>
              </a:rPr>
              <a:t>pair work, group work and interactions</a:t>
            </a:r>
            <a:r>
              <a:rPr lang="en-IN" sz="2400" dirty="0" smtClean="0">
                <a:latin typeface="Times New Roman" pitchFamily="18" charset="0"/>
                <a:cs typeface="Times New Roman" pitchFamily="18" charset="0"/>
              </a:rPr>
              <a:t> effectively in the classroom.</a:t>
            </a:r>
            <a:endParaRPr lang="en-US" sz="2400" dirty="0" smtClean="0">
              <a:latin typeface="Times New Roman" pitchFamily="18" charset="0"/>
              <a:cs typeface="Times New Roman" pitchFamily="18" charset="0"/>
            </a:endParaRPr>
          </a:p>
          <a:p>
            <a:pPr>
              <a:buNone/>
            </a:pPr>
            <a:r>
              <a:rPr lang="en-IN" sz="2400" dirty="0" smtClean="0">
                <a:latin typeface="Times New Roman" pitchFamily="18" charset="0"/>
                <a:cs typeface="Times New Roman" pitchFamily="18" charset="0"/>
              </a:rPr>
              <a:t> </a:t>
            </a:r>
            <a:endParaRPr lang="en-US" sz="2400" dirty="0" smtClean="0">
              <a:latin typeface="Times New Roman" pitchFamily="18" charset="0"/>
              <a:cs typeface="Times New Roman" pitchFamily="18" charset="0"/>
            </a:endParaRPr>
          </a:p>
          <a:p>
            <a:pPr>
              <a:buNone/>
            </a:pPr>
            <a:endParaRPr lang="en-US" dirty="0"/>
          </a:p>
        </p:txBody>
      </p:sp>
      <p:sp>
        <p:nvSpPr>
          <p:cNvPr id="3" name="Title 2"/>
          <p:cNvSpPr>
            <a:spLocks noGrp="1"/>
          </p:cNvSpPr>
          <p:nvPr>
            <p:ph type="title"/>
          </p:nvPr>
        </p:nvSpPr>
        <p:spPr>
          <a:xfrm>
            <a:off x="457200" y="274638"/>
            <a:ext cx="8229600" cy="715962"/>
          </a:xfrm>
        </p:spPr>
        <p:txBody>
          <a:bodyPr>
            <a:normAutofit/>
          </a:bodyPr>
          <a:lstStyle/>
          <a:p>
            <a:r>
              <a:rPr lang="en-US" sz="2400" dirty="0" err="1" smtClean="0">
                <a:solidFill>
                  <a:srgbClr val="00B050"/>
                </a:solidFill>
                <a:latin typeface="Times New Roman" pitchFamily="18" charset="0"/>
                <a:cs typeface="Times New Roman" pitchFamily="18" charset="0"/>
              </a:rPr>
              <a:t>Contd</a:t>
            </a:r>
            <a:r>
              <a:rPr lang="en-US" sz="2800" dirty="0" smtClean="0">
                <a:solidFill>
                  <a:srgbClr val="00B050"/>
                </a:solidFill>
                <a:latin typeface="Times New Roman" pitchFamily="18" charset="0"/>
                <a:cs typeface="Times New Roman" pitchFamily="18" charset="0"/>
              </a:rPr>
              <a:t>…</a:t>
            </a:r>
            <a:endParaRPr lang="en-US" sz="2800" dirty="0">
              <a:solidFill>
                <a:srgbClr val="00B05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1066799"/>
          </a:xfrm>
        </p:spPr>
        <p:txBody>
          <a:bodyPr>
            <a:normAutofit/>
          </a:bodyPr>
          <a:lstStyle/>
          <a:p>
            <a:pPr algn="l"/>
            <a:r>
              <a:rPr lang="en-IN" sz="2400" dirty="0" smtClean="0">
                <a:solidFill>
                  <a:srgbClr val="00B050"/>
                </a:solidFill>
                <a:latin typeface="Times New Roman" pitchFamily="18" charset="0"/>
                <a:cs typeface="Times New Roman" pitchFamily="18" charset="0"/>
              </a:rPr>
              <a:t>Discuss and Reflect</a:t>
            </a:r>
            <a:endParaRPr lang="en-US" sz="2400" dirty="0">
              <a:solidFill>
                <a:srgbClr val="00B050"/>
              </a:solidFill>
              <a:latin typeface="Times New Roman" pitchFamily="18" charset="0"/>
              <a:cs typeface="Times New Roman" pitchFamily="18" charset="0"/>
            </a:endParaRPr>
          </a:p>
        </p:txBody>
      </p:sp>
      <p:sp>
        <p:nvSpPr>
          <p:cNvPr id="3" name="Subtitle 2"/>
          <p:cNvSpPr>
            <a:spLocks noGrp="1"/>
          </p:cNvSpPr>
          <p:nvPr>
            <p:ph type="subTitle" idx="1"/>
          </p:nvPr>
        </p:nvSpPr>
        <p:spPr>
          <a:xfrm>
            <a:off x="381000" y="1981200"/>
            <a:ext cx="8229600" cy="3657600"/>
          </a:xfrm>
        </p:spPr>
        <p:txBody>
          <a:bodyPr>
            <a:normAutofit/>
          </a:bodyPr>
          <a:lstStyle/>
          <a:p>
            <a:pPr lvl="0" algn="just">
              <a:buFont typeface="Wingdings" pitchFamily="2" charset="2"/>
              <a:buChar char="Ø"/>
            </a:pPr>
            <a:r>
              <a:rPr lang="en-IN" sz="2400" b="1" cap="none" dirty="0" smtClean="0">
                <a:solidFill>
                  <a:srgbClr val="FF0000"/>
                </a:solidFill>
                <a:latin typeface="Times New Roman" pitchFamily="18" charset="0"/>
                <a:cs typeface="Times New Roman" pitchFamily="18" charset="0"/>
              </a:rPr>
              <a:t>How can a teacher create a language rich environment in her classroom and in school?</a:t>
            </a:r>
            <a:endParaRPr lang="en-US" sz="2400" b="1" cap="none" dirty="0" smtClean="0">
              <a:solidFill>
                <a:srgbClr val="FF0000"/>
              </a:solidFill>
              <a:latin typeface="Times New Roman" pitchFamily="18" charset="0"/>
              <a:cs typeface="Times New Roman" pitchFamily="18" charset="0"/>
            </a:endParaRPr>
          </a:p>
          <a:p>
            <a:pPr algn="just"/>
            <a:r>
              <a:rPr lang="en-IN" sz="2400" b="1" cap="none" dirty="0" smtClean="0">
                <a:solidFill>
                  <a:srgbClr val="FF0000"/>
                </a:solidFill>
                <a:latin typeface="Times New Roman" pitchFamily="18" charset="0"/>
                <a:cs typeface="Times New Roman" pitchFamily="18" charset="0"/>
              </a:rPr>
              <a:t> </a:t>
            </a:r>
            <a:endParaRPr lang="en-US" sz="2400" b="1" cap="none" dirty="0" smtClean="0">
              <a:solidFill>
                <a:srgbClr val="FF0000"/>
              </a:solidFill>
              <a:latin typeface="Times New Roman" pitchFamily="18" charset="0"/>
              <a:cs typeface="Times New Roman" pitchFamily="18" charset="0"/>
            </a:endParaRPr>
          </a:p>
          <a:p>
            <a:pPr lvl="0" algn="just">
              <a:buFont typeface="Wingdings" pitchFamily="2" charset="2"/>
              <a:buChar char="Ø"/>
            </a:pPr>
            <a:r>
              <a:rPr lang="en-IN" sz="2400" b="1" cap="none" dirty="0" smtClean="0">
                <a:solidFill>
                  <a:srgbClr val="FF0000"/>
                </a:solidFill>
                <a:latin typeface="Times New Roman" pitchFamily="18" charset="0"/>
                <a:cs typeface="Times New Roman" pitchFamily="18" charset="0"/>
              </a:rPr>
              <a:t>How can teacher promote BICS and CALP in children in </a:t>
            </a:r>
          </a:p>
          <a:p>
            <a:pPr lvl="0" algn="just"/>
            <a:r>
              <a:rPr lang="en-IN" sz="2400" b="1" cap="none" dirty="0" smtClean="0">
                <a:solidFill>
                  <a:srgbClr val="FF0000"/>
                </a:solidFill>
                <a:latin typeface="Times New Roman" pitchFamily="18" charset="0"/>
                <a:cs typeface="Times New Roman" pitchFamily="18" charset="0"/>
              </a:rPr>
              <a:t>    context</a:t>
            </a:r>
            <a:r>
              <a:rPr lang="en-IN" sz="2400" b="1" dirty="0" smtClean="0">
                <a:solidFill>
                  <a:srgbClr val="FF0000"/>
                </a:solidFill>
                <a:latin typeface="Times New Roman" pitchFamily="18" charset="0"/>
                <a:cs typeface="Times New Roman" pitchFamily="18" charset="0"/>
              </a:rPr>
              <a:t>?</a:t>
            </a:r>
            <a:endParaRPr lang="en-US" sz="2400" b="1" dirty="0" smtClean="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ctr">
              <a:buNone/>
            </a:pPr>
            <a:r>
              <a:rPr lang="en-IN" sz="2400" b="1" dirty="0">
                <a:solidFill>
                  <a:srgbClr val="FF0000"/>
                </a:solidFill>
                <a:latin typeface="Times New Roman" pitchFamily="18" charset="0"/>
                <a:cs typeface="Times New Roman" pitchFamily="18" charset="0"/>
              </a:rPr>
              <a:t>Strategies for language </a:t>
            </a:r>
            <a:r>
              <a:rPr lang="en-IN" sz="2400" b="1" dirty="0" smtClean="0">
                <a:solidFill>
                  <a:srgbClr val="FF0000"/>
                </a:solidFill>
                <a:latin typeface="Times New Roman" pitchFamily="18" charset="0"/>
                <a:cs typeface="Times New Roman" pitchFamily="18" charset="0"/>
              </a:rPr>
              <a:t>learning</a:t>
            </a:r>
          </a:p>
          <a:p>
            <a:pPr algn="ctr">
              <a:buNone/>
            </a:pPr>
            <a:endParaRPr lang="en-US" sz="2400" b="1" dirty="0">
              <a:latin typeface="Times New Roman" pitchFamily="18" charset="0"/>
              <a:cs typeface="Times New Roman" pitchFamily="18" charset="0"/>
            </a:endParaRPr>
          </a:p>
          <a:p>
            <a:pPr algn="ctr">
              <a:buNone/>
            </a:pPr>
            <a:r>
              <a:rPr lang="en-IN" sz="2400" b="1" dirty="0" smtClean="0">
                <a:solidFill>
                  <a:srgbClr val="FF0000"/>
                </a:solidFill>
                <a:latin typeface="Times New Roman" pitchFamily="18" charset="0"/>
                <a:cs typeface="Times New Roman" pitchFamily="18" charset="0"/>
              </a:rPr>
              <a:t>1.Creating </a:t>
            </a:r>
            <a:r>
              <a:rPr lang="en-IN" sz="2400" b="1" dirty="0">
                <a:solidFill>
                  <a:srgbClr val="FF0000"/>
                </a:solidFill>
                <a:latin typeface="Times New Roman" pitchFamily="18" charset="0"/>
                <a:cs typeface="Times New Roman" pitchFamily="18" charset="0"/>
              </a:rPr>
              <a:t>class libraries to promote reading, shared reading and study </a:t>
            </a:r>
            <a:r>
              <a:rPr lang="en-IN" sz="2400" b="1" dirty="0" smtClean="0">
                <a:solidFill>
                  <a:srgbClr val="FF0000"/>
                </a:solidFill>
                <a:latin typeface="Times New Roman" pitchFamily="18" charset="0"/>
                <a:cs typeface="Times New Roman" pitchFamily="18" charset="0"/>
              </a:rPr>
              <a:t>groups</a:t>
            </a:r>
          </a:p>
          <a:p>
            <a:pPr algn="ctr">
              <a:buNone/>
            </a:pPr>
            <a:endParaRPr lang="en-US" sz="2400" dirty="0" smtClean="0">
              <a:latin typeface="Times New Roman" pitchFamily="18" charset="0"/>
              <a:cs typeface="Times New Roman" pitchFamily="18" charset="0"/>
            </a:endParaRPr>
          </a:p>
          <a:p>
            <a:pPr algn="just">
              <a:buNone/>
            </a:pPr>
            <a:r>
              <a:rPr lang="en-IN" i="1" dirty="0" smtClean="0">
                <a:latin typeface="Times New Roman" pitchFamily="18" charset="0"/>
                <a:cs typeface="Times New Roman" pitchFamily="18" charset="0"/>
              </a:rPr>
              <a:t>	       </a:t>
            </a:r>
            <a:r>
              <a:rPr lang="en-IN" sz="2400" dirty="0">
                <a:latin typeface="Times New Roman" pitchFamily="18" charset="0"/>
                <a:cs typeface="Times New Roman" pitchFamily="18" charset="0"/>
              </a:rPr>
              <a:t>In our schools, supplementary readers are distributed to all classes and classroom libraries are set up in order to promote the reading skills among the pupils.</a:t>
            </a:r>
            <a:endParaRPr lang="en-US" sz="2400" dirty="0">
              <a:latin typeface="Times New Roman" pitchFamily="18" charset="0"/>
              <a:cs typeface="Times New Roman" pitchFamily="18" charset="0"/>
            </a:endParaRPr>
          </a:p>
          <a:p>
            <a:pPr>
              <a:buNone/>
            </a:pPr>
            <a:endParaRPr lang="en-US" dirty="0"/>
          </a:p>
        </p:txBody>
      </p:sp>
      <p:sp>
        <p:nvSpPr>
          <p:cNvPr id="2" name="Title 1"/>
          <p:cNvSpPr>
            <a:spLocks noGrp="1"/>
          </p:cNvSpPr>
          <p:nvPr>
            <p:ph type="title"/>
          </p:nvPr>
        </p:nvSpPr>
        <p:spPr/>
        <p:txBody>
          <a:bodyPr>
            <a:normAutofit/>
          </a:bodyPr>
          <a:lstStyle/>
          <a:p>
            <a:r>
              <a:rPr lang="en-IN" sz="2400" i="1" dirty="0" smtClean="0">
                <a:latin typeface="Times New Roman" pitchFamily="18" charset="0"/>
                <a:cs typeface="Times New Roman" pitchFamily="18" charset="0"/>
              </a:rPr>
              <a:t> </a:t>
            </a:r>
            <a:r>
              <a:rPr lang="en-IN" sz="2400" i="1" dirty="0" smtClean="0">
                <a:solidFill>
                  <a:srgbClr val="00B050"/>
                </a:solidFill>
                <a:latin typeface="Times New Roman" pitchFamily="18" charset="0"/>
                <a:cs typeface="Times New Roman" pitchFamily="18" charset="0"/>
              </a:rPr>
              <a:t>In our schools……….</a:t>
            </a:r>
            <a:endParaRPr lang="en-US" sz="2400" i="1" dirty="0">
              <a:solidFill>
                <a:srgbClr val="00B05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1481138"/>
          <a:ext cx="8229600" cy="2743200"/>
        </p:xfrm>
        <a:graphic>
          <a:graphicData uri="http://schemas.openxmlformats.org/drawingml/2006/table">
            <a:tbl>
              <a:tblPr firstRow="1" bandRow="1">
                <a:tableStyleId>{5C22544A-7EE6-4342-B048-85BDC9FD1C3A}</a:tableStyleId>
              </a:tblPr>
              <a:tblGrid>
                <a:gridCol w="1371600"/>
                <a:gridCol w="1676400"/>
                <a:gridCol w="5181600"/>
              </a:tblGrid>
              <a:tr h="2743200">
                <a:tc>
                  <a:txBody>
                    <a:bodyPr/>
                    <a:lstStyle/>
                    <a:p>
                      <a:pPr marL="0" marR="0" algn="just">
                        <a:lnSpc>
                          <a:spcPts val="1990"/>
                        </a:lnSpc>
                        <a:spcBef>
                          <a:spcPts val="0"/>
                        </a:spcBef>
                        <a:spcAft>
                          <a:spcPts val="0"/>
                        </a:spcAft>
                        <a:tabLst>
                          <a:tab pos="5715000" algn="l"/>
                          <a:tab pos="6343650" algn="l"/>
                        </a:tabLst>
                      </a:pPr>
                      <a:endParaRPr lang="en-IN" sz="2000" b="0" i="1" dirty="0" smtClean="0">
                        <a:solidFill>
                          <a:schemeClr val="tx1"/>
                        </a:solidFill>
                        <a:latin typeface="Times New Roman"/>
                        <a:ea typeface="Times New Roman"/>
                      </a:endParaRPr>
                    </a:p>
                    <a:p>
                      <a:pPr marL="0" marR="0" algn="just">
                        <a:lnSpc>
                          <a:spcPts val="1990"/>
                        </a:lnSpc>
                        <a:spcBef>
                          <a:spcPts val="0"/>
                        </a:spcBef>
                        <a:spcAft>
                          <a:spcPts val="0"/>
                        </a:spcAft>
                        <a:tabLst>
                          <a:tab pos="5715000" algn="l"/>
                          <a:tab pos="6343650" algn="l"/>
                        </a:tabLst>
                      </a:pPr>
                      <a:r>
                        <a:rPr lang="en-IN" sz="2000" b="1" i="1" dirty="0" smtClean="0">
                          <a:solidFill>
                            <a:schemeClr val="tx1"/>
                          </a:solidFill>
                          <a:latin typeface="Times New Roman"/>
                          <a:ea typeface="Times New Roman"/>
                        </a:rPr>
                        <a:t>Primary</a:t>
                      </a:r>
                      <a:endParaRPr lang="en-US" sz="2000" b="1" dirty="0">
                        <a:solidFill>
                          <a:schemeClr val="tx1"/>
                        </a:solidFill>
                        <a:latin typeface="Times New Roman"/>
                        <a:ea typeface="Times New Roman"/>
                      </a:endParaRPr>
                    </a:p>
                  </a:txBody>
                  <a:tcPr marL="68580" marR="68580" marT="0" marB="0"/>
                </a:tc>
                <a:tc>
                  <a:txBody>
                    <a:bodyPr/>
                    <a:lstStyle/>
                    <a:p>
                      <a:pPr marL="0" marR="21590" algn="just">
                        <a:lnSpc>
                          <a:spcPts val="1990"/>
                        </a:lnSpc>
                        <a:spcBef>
                          <a:spcPts val="0"/>
                        </a:spcBef>
                        <a:spcAft>
                          <a:spcPts val="0"/>
                        </a:spcAft>
                        <a:tabLst>
                          <a:tab pos="5715000" algn="l"/>
                          <a:tab pos="6343650" algn="l"/>
                        </a:tabLst>
                      </a:pPr>
                      <a:endParaRPr lang="en-IN" sz="2000" b="0" i="1" dirty="0" smtClean="0">
                        <a:solidFill>
                          <a:schemeClr val="tx1"/>
                        </a:solidFill>
                        <a:latin typeface="Times New Roman"/>
                        <a:ea typeface="Times New Roman"/>
                      </a:endParaRPr>
                    </a:p>
                    <a:p>
                      <a:pPr marL="0" marR="21590" algn="just">
                        <a:lnSpc>
                          <a:spcPts val="1990"/>
                        </a:lnSpc>
                        <a:spcBef>
                          <a:spcPts val="0"/>
                        </a:spcBef>
                        <a:spcAft>
                          <a:spcPts val="0"/>
                        </a:spcAft>
                        <a:tabLst>
                          <a:tab pos="5715000" algn="l"/>
                          <a:tab pos="6343650" algn="l"/>
                        </a:tabLst>
                      </a:pPr>
                      <a:r>
                        <a:rPr lang="en-IN" sz="2400" b="0" i="1" dirty="0" err="1" smtClean="0">
                          <a:solidFill>
                            <a:schemeClr val="tx1"/>
                          </a:solidFill>
                          <a:latin typeface="Times New Roman"/>
                          <a:ea typeface="Times New Roman"/>
                        </a:rPr>
                        <a:t>Class:I</a:t>
                      </a:r>
                      <a:endParaRPr lang="en-IN" sz="2400" b="0" i="1" dirty="0" smtClean="0">
                        <a:solidFill>
                          <a:schemeClr val="tx1"/>
                        </a:solidFill>
                        <a:latin typeface="Times New Roman"/>
                        <a:ea typeface="Times New Roman"/>
                      </a:endParaRPr>
                    </a:p>
                    <a:p>
                      <a:pPr marL="0" marR="21590" algn="just">
                        <a:lnSpc>
                          <a:spcPts val="1990"/>
                        </a:lnSpc>
                        <a:spcBef>
                          <a:spcPts val="0"/>
                        </a:spcBef>
                        <a:spcAft>
                          <a:spcPts val="0"/>
                        </a:spcAft>
                        <a:tabLst>
                          <a:tab pos="5715000" algn="l"/>
                          <a:tab pos="6343650" algn="l"/>
                        </a:tabLst>
                      </a:pPr>
                      <a:endParaRPr lang="en-US" sz="2400" b="0" dirty="0">
                        <a:solidFill>
                          <a:schemeClr val="tx1"/>
                        </a:solidFill>
                        <a:latin typeface="Times New Roman"/>
                        <a:ea typeface="Times New Roman"/>
                      </a:endParaRPr>
                    </a:p>
                    <a:p>
                      <a:pPr marL="0" marR="201295" algn="just">
                        <a:lnSpc>
                          <a:spcPts val="1990"/>
                        </a:lnSpc>
                        <a:spcBef>
                          <a:spcPts val="0"/>
                        </a:spcBef>
                        <a:spcAft>
                          <a:spcPts val="0"/>
                        </a:spcAft>
                        <a:tabLst>
                          <a:tab pos="5715000" algn="l"/>
                          <a:tab pos="6343650" algn="l"/>
                        </a:tabLst>
                      </a:pPr>
                      <a:r>
                        <a:rPr lang="en-IN" sz="2400" b="0" i="1" dirty="0" err="1" smtClean="0">
                          <a:solidFill>
                            <a:schemeClr val="tx1"/>
                          </a:solidFill>
                          <a:latin typeface="Times New Roman"/>
                          <a:ea typeface="Times New Roman"/>
                        </a:rPr>
                        <a:t>Term:II</a:t>
                      </a:r>
                      <a:endParaRPr lang="en-IN" sz="2400" b="0" i="1" dirty="0" smtClean="0">
                        <a:solidFill>
                          <a:schemeClr val="tx1"/>
                        </a:solidFill>
                        <a:latin typeface="Times New Roman"/>
                        <a:ea typeface="Times New Roman"/>
                      </a:endParaRPr>
                    </a:p>
                    <a:p>
                      <a:pPr marL="0" marR="201295" algn="just">
                        <a:lnSpc>
                          <a:spcPts val="1990"/>
                        </a:lnSpc>
                        <a:spcBef>
                          <a:spcPts val="0"/>
                        </a:spcBef>
                        <a:spcAft>
                          <a:spcPts val="0"/>
                        </a:spcAft>
                        <a:tabLst>
                          <a:tab pos="5715000" algn="l"/>
                          <a:tab pos="6343650" algn="l"/>
                        </a:tabLst>
                      </a:pPr>
                      <a:endParaRPr lang="en-US" sz="2400" b="0" dirty="0">
                        <a:solidFill>
                          <a:schemeClr val="tx1"/>
                        </a:solidFill>
                        <a:latin typeface="Times New Roman"/>
                        <a:ea typeface="Times New Roman"/>
                      </a:endParaRPr>
                    </a:p>
                    <a:p>
                      <a:pPr marL="0" marR="201295" algn="just">
                        <a:lnSpc>
                          <a:spcPts val="1990"/>
                        </a:lnSpc>
                        <a:spcBef>
                          <a:spcPts val="0"/>
                        </a:spcBef>
                        <a:spcAft>
                          <a:spcPts val="0"/>
                        </a:spcAft>
                        <a:tabLst>
                          <a:tab pos="5715000" algn="l"/>
                          <a:tab pos="6343650" algn="l"/>
                        </a:tabLst>
                      </a:pPr>
                      <a:r>
                        <a:rPr lang="en-IN" sz="2400" b="0" i="1" dirty="0">
                          <a:solidFill>
                            <a:schemeClr val="tx1"/>
                          </a:solidFill>
                          <a:latin typeface="Times New Roman"/>
                          <a:ea typeface="Times New Roman"/>
                        </a:rPr>
                        <a:t>Unit: II</a:t>
                      </a:r>
                      <a:endParaRPr lang="en-US" sz="2400" b="0" dirty="0">
                        <a:solidFill>
                          <a:schemeClr val="tx1"/>
                        </a:solidFill>
                        <a:latin typeface="Times New Roman"/>
                        <a:ea typeface="Times New Roman"/>
                      </a:endParaRPr>
                    </a:p>
                  </a:txBody>
                  <a:tcPr marL="68580" marR="68580" marT="0" marB="0"/>
                </a:tc>
                <a:tc>
                  <a:txBody>
                    <a:bodyPr/>
                    <a:lstStyle/>
                    <a:p>
                      <a:pPr marL="0" marR="908685" algn="just">
                        <a:lnSpc>
                          <a:spcPts val="1990"/>
                        </a:lnSpc>
                        <a:spcBef>
                          <a:spcPts val="0"/>
                        </a:spcBef>
                        <a:spcAft>
                          <a:spcPts val="0"/>
                        </a:spcAft>
                        <a:tabLst>
                          <a:tab pos="5715000" algn="l"/>
                          <a:tab pos="6343650" algn="l"/>
                        </a:tabLst>
                      </a:pPr>
                      <a:endParaRPr lang="en-IN" sz="2000" b="0" i="1" dirty="0" smtClean="0">
                        <a:solidFill>
                          <a:schemeClr val="tx1"/>
                        </a:solidFill>
                        <a:latin typeface="Times New Roman"/>
                        <a:ea typeface="Times New Roman"/>
                      </a:endParaRPr>
                    </a:p>
                    <a:p>
                      <a:pPr marL="0" marR="908685" algn="just">
                        <a:lnSpc>
                          <a:spcPts val="1990"/>
                        </a:lnSpc>
                        <a:spcBef>
                          <a:spcPts val="0"/>
                        </a:spcBef>
                        <a:spcAft>
                          <a:spcPts val="0"/>
                        </a:spcAft>
                        <a:tabLst>
                          <a:tab pos="5715000" algn="l"/>
                          <a:tab pos="6343650" algn="l"/>
                        </a:tabLst>
                      </a:pPr>
                      <a:r>
                        <a:rPr lang="en-IN" sz="2400" b="0" i="1" dirty="0" smtClean="0">
                          <a:solidFill>
                            <a:schemeClr val="tx1"/>
                          </a:solidFill>
                          <a:latin typeface="Times New Roman"/>
                          <a:ea typeface="Times New Roman"/>
                        </a:rPr>
                        <a:t>Lesson </a:t>
                      </a:r>
                      <a:r>
                        <a:rPr lang="en-IN" sz="2400" b="0" i="1" dirty="0">
                          <a:solidFill>
                            <a:schemeClr val="tx1"/>
                          </a:solidFill>
                          <a:latin typeface="Times New Roman"/>
                          <a:ea typeface="Times New Roman"/>
                        </a:rPr>
                        <a:t>: ‘ We are Safe’     (Page  no.97</a:t>
                      </a:r>
                      <a:r>
                        <a:rPr lang="en-IN" sz="2400" b="0" i="1" dirty="0" smtClean="0">
                          <a:solidFill>
                            <a:schemeClr val="tx1"/>
                          </a:solidFill>
                          <a:latin typeface="Times New Roman"/>
                          <a:ea typeface="Times New Roman"/>
                        </a:rPr>
                        <a:t>)</a:t>
                      </a:r>
                    </a:p>
                    <a:p>
                      <a:pPr marL="0" marR="908685" algn="just">
                        <a:lnSpc>
                          <a:spcPts val="1990"/>
                        </a:lnSpc>
                        <a:spcBef>
                          <a:spcPts val="0"/>
                        </a:spcBef>
                        <a:spcAft>
                          <a:spcPts val="0"/>
                        </a:spcAft>
                        <a:tabLst>
                          <a:tab pos="5715000" algn="l"/>
                          <a:tab pos="6343650" algn="l"/>
                        </a:tabLst>
                      </a:pPr>
                      <a:endParaRPr lang="en-US" sz="2400" b="0" dirty="0">
                        <a:solidFill>
                          <a:schemeClr val="tx1"/>
                        </a:solidFill>
                        <a:latin typeface="Times New Roman"/>
                        <a:ea typeface="Times New Roman"/>
                      </a:endParaRPr>
                    </a:p>
                    <a:p>
                      <a:pPr marL="342900" marR="908685" lvl="0" indent="-342900" algn="just">
                        <a:lnSpc>
                          <a:spcPts val="1990"/>
                        </a:lnSpc>
                        <a:spcBef>
                          <a:spcPts val="0"/>
                        </a:spcBef>
                        <a:spcAft>
                          <a:spcPts val="0"/>
                        </a:spcAft>
                        <a:buFont typeface="Wingdings"/>
                        <a:buChar char=""/>
                        <a:tabLst>
                          <a:tab pos="5715000" algn="l"/>
                          <a:tab pos="6343650" algn="l"/>
                        </a:tabLst>
                      </a:pPr>
                      <a:r>
                        <a:rPr lang="en-IN" sz="2400" b="0" i="1" dirty="0">
                          <a:solidFill>
                            <a:schemeClr val="tx1"/>
                          </a:solidFill>
                          <a:latin typeface="Times New Roman"/>
                          <a:ea typeface="Times New Roman"/>
                        </a:rPr>
                        <a:t>This lesson reflects on incidents which occur in day to day life</a:t>
                      </a:r>
                      <a:r>
                        <a:rPr lang="en-IN" sz="2000" b="0" i="1" dirty="0">
                          <a:solidFill>
                            <a:schemeClr val="tx1"/>
                          </a:solidFill>
                          <a:latin typeface="Times New Roman"/>
                          <a:ea typeface="Times New Roman"/>
                        </a:rPr>
                        <a:t>.</a:t>
                      </a:r>
                      <a:endParaRPr lang="en-US" sz="2000" b="0" dirty="0">
                        <a:solidFill>
                          <a:schemeClr val="tx1"/>
                        </a:solidFill>
                        <a:latin typeface="Times New Roman"/>
                        <a:ea typeface="Times New Roman"/>
                      </a:endParaRPr>
                    </a:p>
                  </a:txBody>
                  <a:tcPr marL="68580" marR="68580" marT="0" marB="0"/>
                </a:tc>
              </a:tr>
            </a:tbl>
          </a:graphicData>
        </a:graphic>
      </p:graphicFrame>
      <p:sp>
        <p:nvSpPr>
          <p:cNvPr id="2" name="Title 1"/>
          <p:cNvSpPr>
            <a:spLocks noGrp="1"/>
          </p:cNvSpPr>
          <p:nvPr>
            <p:ph type="title"/>
          </p:nvPr>
        </p:nvSpPr>
        <p:spPr/>
        <p:txBody>
          <a:bodyPr>
            <a:normAutofit fontScale="90000"/>
          </a:bodyPr>
          <a:lstStyle/>
          <a:p>
            <a:pPr algn="ctr"/>
            <a:r>
              <a:rPr lang="en-IN" sz="2700" dirty="0" smtClean="0">
                <a:solidFill>
                  <a:srgbClr val="FF0000"/>
                </a:solidFill>
                <a:latin typeface="Times New Roman" pitchFamily="18" charset="0"/>
                <a:cs typeface="Times New Roman" pitchFamily="18" charset="0"/>
              </a:rPr>
              <a:t>2. Reflecting </a:t>
            </a:r>
            <a:r>
              <a:rPr lang="en-IN" sz="2700" dirty="0">
                <a:solidFill>
                  <a:srgbClr val="FF0000"/>
                </a:solidFill>
                <a:latin typeface="Times New Roman" pitchFamily="18" charset="0"/>
                <a:cs typeface="Times New Roman" pitchFamily="18" charset="0"/>
              </a:rPr>
              <a:t>meaningfully on incidents which occur in day to day life</a:t>
            </a:r>
            <a:r>
              <a:rPr lang="en-US" dirty="0"/>
              <a:t/>
            </a:r>
            <a:br>
              <a:rPr lang="en-US" dirty="0"/>
            </a:br>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1066800"/>
          <a:ext cx="7848600" cy="5105400"/>
        </p:xfrm>
        <a:graphic>
          <a:graphicData uri="http://schemas.openxmlformats.org/drawingml/2006/table">
            <a:tbl>
              <a:tblPr firstRow="1" bandRow="1">
                <a:tableStyleId>{5C22544A-7EE6-4342-B048-85BDC9FD1C3A}</a:tableStyleId>
              </a:tblPr>
              <a:tblGrid>
                <a:gridCol w="2065421"/>
                <a:gridCol w="5783179"/>
              </a:tblGrid>
              <a:tr h="1284269">
                <a:tc>
                  <a:txBody>
                    <a:bodyPr/>
                    <a:lstStyle/>
                    <a:p>
                      <a:pPr marL="0" marR="111125" algn="just">
                        <a:lnSpc>
                          <a:spcPts val="1990"/>
                        </a:lnSpc>
                        <a:spcBef>
                          <a:spcPts val="0"/>
                        </a:spcBef>
                        <a:spcAft>
                          <a:spcPts val="0"/>
                        </a:spcAft>
                        <a:tabLst>
                          <a:tab pos="21590" algn="l"/>
                          <a:tab pos="5715000" algn="l"/>
                          <a:tab pos="6343650" algn="l"/>
                        </a:tabLst>
                      </a:pPr>
                      <a:r>
                        <a:rPr lang="en-IN" sz="1600" i="1" dirty="0">
                          <a:solidFill>
                            <a:schemeClr val="tx1"/>
                          </a:solidFill>
                          <a:latin typeface="Times New Roman"/>
                          <a:ea typeface="Times New Roman"/>
                        </a:rPr>
                        <a:t>Class : I to III</a:t>
                      </a:r>
                      <a:endParaRPr lang="en-US" sz="1600" dirty="0">
                        <a:solidFill>
                          <a:schemeClr val="tx1"/>
                        </a:solidFill>
                        <a:latin typeface="Times New Roman"/>
                        <a:ea typeface="Times New Roman"/>
                      </a:endParaRPr>
                    </a:p>
                    <a:p>
                      <a:pPr marL="0" marR="0" algn="just">
                        <a:lnSpc>
                          <a:spcPts val="1990"/>
                        </a:lnSpc>
                        <a:spcBef>
                          <a:spcPts val="0"/>
                        </a:spcBef>
                        <a:spcAft>
                          <a:spcPts val="0"/>
                        </a:spcAft>
                        <a:tabLst>
                          <a:tab pos="5715000" algn="l"/>
                          <a:tab pos="6343650" algn="l"/>
                        </a:tabLst>
                      </a:pPr>
                      <a:r>
                        <a:rPr lang="en-IN" sz="1600" i="1" dirty="0">
                          <a:solidFill>
                            <a:schemeClr val="tx1"/>
                          </a:solidFill>
                          <a:latin typeface="Times New Roman"/>
                          <a:ea typeface="Times New Roman"/>
                        </a:rPr>
                        <a:t>Term : In all terms</a:t>
                      </a:r>
                      <a:endParaRPr lang="en-US" sz="1600" dirty="0">
                        <a:solidFill>
                          <a:schemeClr val="tx1"/>
                        </a:solidFill>
                        <a:latin typeface="Times New Roman"/>
                        <a:ea typeface="Times New Roman"/>
                      </a:endParaRPr>
                    </a:p>
                  </a:txBody>
                  <a:tcPr marL="68580" marR="68580" marT="0" marB="0"/>
                </a:tc>
                <a:tc>
                  <a:txBody>
                    <a:bodyPr/>
                    <a:lstStyle/>
                    <a:p>
                      <a:pPr marL="0" marR="908685" algn="just">
                        <a:lnSpc>
                          <a:spcPts val="1990"/>
                        </a:lnSpc>
                        <a:spcBef>
                          <a:spcPts val="0"/>
                        </a:spcBef>
                        <a:spcAft>
                          <a:spcPts val="0"/>
                        </a:spcAft>
                        <a:tabLst>
                          <a:tab pos="5715000" algn="l"/>
                          <a:tab pos="6343650" algn="l"/>
                        </a:tabLst>
                      </a:pPr>
                      <a:r>
                        <a:rPr lang="en-IN" sz="1600" i="1" dirty="0">
                          <a:solidFill>
                            <a:schemeClr val="tx1"/>
                          </a:solidFill>
                          <a:latin typeface="Times New Roman"/>
                          <a:ea typeface="Times New Roman"/>
                        </a:rPr>
                        <a:t>Circle Time – Let us talk</a:t>
                      </a:r>
                      <a:endParaRPr lang="en-US" sz="1600" dirty="0">
                        <a:solidFill>
                          <a:schemeClr val="tx1"/>
                        </a:solidFill>
                        <a:latin typeface="Times New Roman"/>
                        <a:ea typeface="Times New Roman"/>
                      </a:endParaRPr>
                    </a:p>
                    <a:p>
                      <a:pPr marL="342900" marR="255270" lvl="0" indent="-342900" algn="just">
                        <a:lnSpc>
                          <a:spcPts val="1990"/>
                        </a:lnSpc>
                        <a:spcBef>
                          <a:spcPts val="0"/>
                        </a:spcBef>
                        <a:spcAft>
                          <a:spcPts val="0"/>
                        </a:spcAft>
                        <a:buFont typeface="Wingdings"/>
                        <a:buChar char=""/>
                        <a:tabLst>
                          <a:tab pos="5715000" algn="l"/>
                          <a:tab pos="6343650" algn="l"/>
                        </a:tabLst>
                      </a:pPr>
                      <a:r>
                        <a:rPr lang="en-IN" sz="1600" i="1" dirty="0">
                          <a:solidFill>
                            <a:schemeClr val="tx1"/>
                          </a:solidFill>
                          <a:latin typeface="Times New Roman"/>
                          <a:ea typeface="Times New Roman"/>
                        </a:rPr>
                        <a:t>This exercise provides an opportunity for the pupils to communicate in a context using a prescribed language </a:t>
                      </a:r>
                      <a:r>
                        <a:rPr lang="en-IN" sz="1600" i="1" dirty="0" smtClean="0">
                          <a:solidFill>
                            <a:schemeClr val="tx1"/>
                          </a:solidFill>
                          <a:latin typeface="Times New Roman"/>
                          <a:ea typeface="Times New Roman"/>
                        </a:rPr>
                        <a:t>structure. </a:t>
                      </a:r>
                      <a:r>
                        <a:rPr lang="en-IN" sz="1600" b="1" i="1" dirty="0" smtClean="0">
                          <a:solidFill>
                            <a:schemeClr val="tx1"/>
                          </a:solidFill>
                          <a:latin typeface="Times New Roman"/>
                          <a:ea typeface="Times New Roman"/>
                        </a:rPr>
                        <a:t>Example </a:t>
                      </a:r>
                      <a:r>
                        <a:rPr lang="en-IN" sz="1600" b="1" i="1" dirty="0">
                          <a:solidFill>
                            <a:schemeClr val="tx1"/>
                          </a:solidFill>
                          <a:latin typeface="Times New Roman"/>
                          <a:ea typeface="Times New Roman"/>
                        </a:rPr>
                        <a:t>: </a:t>
                      </a:r>
                      <a:r>
                        <a:rPr lang="en-IN" sz="1600" i="1" dirty="0">
                          <a:solidFill>
                            <a:schemeClr val="tx1"/>
                          </a:solidFill>
                          <a:latin typeface="Times New Roman"/>
                          <a:ea typeface="Times New Roman"/>
                        </a:rPr>
                        <a:t>Class-2, Term-I, unit-III, page </a:t>
                      </a:r>
                      <a:r>
                        <a:rPr lang="en-IN" sz="1600" i="1" dirty="0" smtClean="0">
                          <a:solidFill>
                            <a:schemeClr val="tx1"/>
                          </a:solidFill>
                          <a:latin typeface="Times New Roman"/>
                          <a:ea typeface="Times New Roman"/>
                        </a:rPr>
                        <a:t>no.118</a:t>
                      </a:r>
                    </a:p>
                    <a:p>
                      <a:pPr marL="457200" marR="255270" algn="just">
                        <a:lnSpc>
                          <a:spcPts val="1990"/>
                        </a:lnSpc>
                        <a:spcBef>
                          <a:spcPts val="0"/>
                        </a:spcBef>
                        <a:spcAft>
                          <a:spcPts val="0"/>
                        </a:spcAft>
                        <a:tabLst>
                          <a:tab pos="5715000" algn="l"/>
                          <a:tab pos="6343650" algn="l"/>
                        </a:tabLst>
                      </a:pPr>
                      <a:endParaRPr lang="en-US" sz="1600" dirty="0">
                        <a:solidFill>
                          <a:schemeClr val="tx1"/>
                        </a:solidFill>
                        <a:latin typeface="Times New Roman"/>
                        <a:ea typeface="Times New Roman"/>
                      </a:endParaRPr>
                    </a:p>
                  </a:txBody>
                  <a:tcPr marL="68580" marR="68580" marT="0" marB="0"/>
                </a:tc>
              </a:tr>
              <a:tr h="3821131">
                <a:tc gridSpan="2">
                  <a:txBody>
                    <a:bodyPr/>
                    <a:lstStyle/>
                    <a:p>
                      <a:pPr marL="0" marR="20955" algn="just">
                        <a:lnSpc>
                          <a:spcPts val="1990"/>
                        </a:lnSpc>
                        <a:spcBef>
                          <a:spcPts val="0"/>
                        </a:spcBef>
                        <a:spcAft>
                          <a:spcPts val="0"/>
                        </a:spcAft>
                        <a:tabLst>
                          <a:tab pos="5715000" algn="l"/>
                          <a:tab pos="6343650" algn="l"/>
                        </a:tabLst>
                      </a:pPr>
                      <a:endParaRPr lang="en-US" sz="1100" dirty="0" smtClean="0">
                        <a:latin typeface="Times New Roman"/>
                        <a:ea typeface="Times New Roman"/>
                      </a:endParaRPr>
                    </a:p>
                    <a:p>
                      <a:pPr marL="0" marR="20955" algn="just">
                        <a:lnSpc>
                          <a:spcPts val="1990"/>
                        </a:lnSpc>
                        <a:spcBef>
                          <a:spcPts val="0"/>
                        </a:spcBef>
                        <a:spcAft>
                          <a:spcPts val="0"/>
                        </a:spcAft>
                        <a:tabLst>
                          <a:tab pos="5715000" algn="l"/>
                          <a:tab pos="6343650" algn="l"/>
                        </a:tabLst>
                      </a:pPr>
                      <a:endParaRPr lang="en-US" sz="1100" dirty="0" smtClean="0">
                        <a:latin typeface="Times New Roman"/>
                        <a:ea typeface="Times New Roman"/>
                      </a:endParaRPr>
                    </a:p>
                    <a:p>
                      <a:pPr marL="0" marR="20955" algn="just">
                        <a:lnSpc>
                          <a:spcPts val="1990"/>
                        </a:lnSpc>
                        <a:spcBef>
                          <a:spcPts val="0"/>
                        </a:spcBef>
                        <a:spcAft>
                          <a:spcPts val="0"/>
                        </a:spcAft>
                        <a:tabLst>
                          <a:tab pos="5715000" algn="l"/>
                          <a:tab pos="6343650" algn="l"/>
                        </a:tabLst>
                      </a:pPr>
                      <a:endParaRPr lang="en-US" sz="1100" dirty="0" smtClean="0">
                        <a:latin typeface="Times New Roman"/>
                        <a:ea typeface="Times New Roman"/>
                      </a:endParaRPr>
                    </a:p>
                    <a:p>
                      <a:pPr marL="0" marR="20955" algn="just">
                        <a:lnSpc>
                          <a:spcPts val="1990"/>
                        </a:lnSpc>
                        <a:spcBef>
                          <a:spcPts val="0"/>
                        </a:spcBef>
                        <a:spcAft>
                          <a:spcPts val="0"/>
                        </a:spcAft>
                        <a:tabLst>
                          <a:tab pos="5715000" algn="l"/>
                          <a:tab pos="6343650" algn="l"/>
                        </a:tabLst>
                      </a:pPr>
                      <a:endParaRPr lang="en-US" sz="1100" dirty="0" smtClean="0">
                        <a:latin typeface="Times New Roman"/>
                        <a:ea typeface="Times New Roman"/>
                      </a:endParaRPr>
                    </a:p>
                    <a:p>
                      <a:pPr marL="0" marR="20955" algn="just">
                        <a:lnSpc>
                          <a:spcPts val="1990"/>
                        </a:lnSpc>
                        <a:spcBef>
                          <a:spcPts val="0"/>
                        </a:spcBef>
                        <a:spcAft>
                          <a:spcPts val="0"/>
                        </a:spcAft>
                        <a:tabLst>
                          <a:tab pos="5715000" algn="l"/>
                          <a:tab pos="6343650" algn="l"/>
                        </a:tabLst>
                      </a:pPr>
                      <a:endParaRPr lang="en-US" sz="1100" dirty="0" smtClean="0">
                        <a:latin typeface="Times New Roman"/>
                        <a:ea typeface="Times New Roman"/>
                      </a:endParaRPr>
                    </a:p>
                    <a:p>
                      <a:pPr marL="0" marR="20955" algn="just">
                        <a:lnSpc>
                          <a:spcPts val="1990"/>
                        </a:lnSpc>
                        <a:spcBef>
                          <a:spcPts val="0"/>
                        </a:spcBef>
                        <a:spcAft>
                          <a:spcPts val="0"/>
                        </a:spcAft>
                        <a:tabLst>
                          <a:tab pos="5715000" algn="l"/>
                          <a:tab pos="6343650" algn="l"/>
                        </a:tabLst>
                      </a:pPr>
                      <a:endParaRPr lang="en-US" sz="1100" dirty="0" smtClean="0">
                        <a:latin typeface="Times New Roman"/>
                        <a:ea typeface="Times New Roman"/>
                      </a:endParaRPr>
                    </a:p>
                    <a:p>
                      <a:pPr marL="0" marR="20955" algn="just">
                        <a:lnSpc>
                          <a:spcPts val="1990"/>
                        </a:lnSpc>
                        <a:spcBef>
                          <a:spcPts val="0"/>
                        </a:spcBef>
                        <a:spcAft>
                          <a:spcPts val="0"/>
                        </a:spcAft>
                        <a:tabLst>
                          <a:tab pos="5715000" algn="l"/>
                          <a:tab pos="6343650" algn="l"/>
                        </a:tabLst>
                      </a:pPr>
                      <a:endParaRPr lang="en-US" sz="1100" dirty="0" smtClean="0">
                        <a:latin typeface="Times New Roman"/>
                        <a:ea typeface="Times New Roman"/>
                      </a:endParaRPr>
                    </a:p>
                    <a:p>
                      <a:pPr marL="0" marR="20955" algn="just">
                        <a:lnSpc>
                          <a:spcPts val="1990"/>
                        </a:lnSpc>
                        <a:spcBef>
                          <a:spcPts val="0"/>
                        </a:spcBef>
                        <a:spcAft>
                          <a:spcPts val="0"/>
                        </a:spcAft>
                        <a:tabLst>
                          <a:tab pos="5715000" algn="l"/>
                          <a:tab pos="6343650" algn="l"/>
                        </a:tabLst>
                      </a:pPr>
                      <a:endParaRPr lang="en-US" sz="1100" dirty="0" smtClean="0">
                        <a:latin typeface="Times New Roman"/>
                        <a:ea typeface="Times New Roman"/>
                      </a:endParaRPr>
                    </a:p>
                    <a:p>
                      <a:pPr marL="0" marR="20955" algn="just">
                        <a:lnSpc>
                          <a:spcPts val="1990"/>
                        </a:lnSpc>
                        <a:spcBef>
                          <a:spcPts val="0"/>
                        </a:spcBef>
                        <a:spcAft>
                          <a:spcPts val="0"/>
                        </a:spcAft>
                        <a:tabLst>
                          <a:tab pos="5715000" algn="l"/>
                          <a:tab pos="6343650" algn="l"/>
                        </a:tabLst>
                      </a:pPr>
                      <a:endParaRPr lang="en-US" sz="1100" dirty="0" smtClean="0">
                        <a:latin typeface="Times New Roman"/>
                        <a:ea typeface="Times New Roman"/>
                      </a:endParaRPr>
                    </a:p>
                    <a:p>
                      <a:pPr marL="0" marR="20955" algn="just">
                        <a:lnSpc>
                          <a:spcPts val="1990"/>
                        </a:lnSpc>
                        <a:spcBef>
                          <a:spcPts val="0"/>
                        </a:spcBef>
                        <a:spcAft>
                          <a:spcPts val="0"/>
                        </a:spcAft>
                        <a:tabLst>
                          <a:tab pos="5715000" algn="l"/>
                          <a:tab pos="6343650" algn="l"/>
                        </a:tabLst>
                      </a:pPr>
                      <a:endParaRPr lang="en-US" sz="1100" dirty="0" smtClean="0">
                        <a:latin typeface="Times New Roman"/>
                        <a:ea typeface="Times New Roman"/>
                      </a:endParaRPr>
                    </a:p>
                    <a:p>
                      <a:pPr marL="0" marR="20955" algn="just">
                        <a:lnSpc>
                          <a:spcPts val="1990"/>
                        </a:lnSpc>
                        <a:spcBef>
                          <a:spcPts val="0"/>
                        </a:spcBef>
                        <a:spcAft>
                          <a:spcPts val="0"/>
                        </a:spcAft>
                        <a:tabLst>
                          <a:tab pos="5715000" algn="l"/>
                          <a:tab pos="6343650" algn="l"/>
                        </a:tabLst>
                      </a:pPr>
                      <a:endParaRPr lang="en-US" sz="1100" dirty="0" smtClean="0">
                        <a:latin typeface="Times New Roman"/>
                        <a:ea typeface="Times New Roman"/>
                      </a:endParaRPr>
                    </a:p>
                    <a:p>
                      <a:pPr marL="0" marR="20955" algn="just">
                        <a:lnSpc>
                          <a:spcPts val="1990"/>
                        </a:lnSpc>
                        <a:spcBef>
                          <a:spcPts val="0"/>
                        </a:spcBef>
                        <a:spcAft>
                          <a:spcPts val="0"/>
                        </a:spcAft>
                        <a:tabLst>
                          <a:tab pos="5715000" algn="l"/>
                          <a:tab pos="6343650" algn="l"/>
                        </a:tabLst>
                      </a:pPr>
                      <a:endParaRPr lang="en-US" sz="1100" dirty="0" smtClean="0">
                        <a:latin typeface="Times New Roman"/>
                        <a:ea typeface="Times New Roman"/>
                      </a:endParaRPr>
                    </a:p>
                    <a:p>
                      <a:pPr marL="0" marR="20955" algn="just">
                        <a:lnSpc>
                          <a:spcPts val="1990"/>
                        </a:lnSpc>
                        <a:spcBef>
                          <a:spcPts val="0"/>
                        </a:spcBef>
                        <a:spcAft>
                          <a:spcPts val="0"/>
                        </a:spcAft>
                        <a:tabLst>
                          <a:tab pos="5715000" algn="l"/>
                          <a:tab pos="6343650" algn="l"/>
                        </a:tabLst>
                      </a:pPr>
                      <a:endParaRPr lang="en-US" sz="1100" dirty="0" smtClean="0">
                        <a:latin typeface="Times New Roman"/>
                        <a:ea typeface="Times New Roman"/>
                      </a:endParaRPr>
                    </a:p>
                  </a:txBody>
                  <a:tcPr marL="68580" marR="68580" marT="0" marB="0"/>
                </a:tc>
                <a:tc hMerge="1">
                  <a:txBody>
                    <a:bodyPr/>
                    <a:lstStyle/>
                    <a:p>
                      <a:pPr marL="457200" marR="255270" algn="just">
                        <a:lnSpc>
                          <a:spcPts val="1990"/>
                        </a:lnSpc>
                        <a:spcBef>
                          <a:spcPts val="0"/>
                        </a:spcBef>
                        <a:spcAft>
                          <a:spcPts val="0"/>
                        </a:spcAft>
                        <a:tabLst>
                          <a:tab pos="5715000" algn="l"/>
                          <a:tab pos="6343650" algn="l"/>
                        </a:tabLst>
                      </a:pPr>
                      <a:endParaRPr lang="en-US" sz="1100" dirty="0">
                        <a:latin typeface="Times New Roman"/>
                        <a:ea typeface="Times New Roman"/>
                      </a:endParaRPr>
                    </a:p>
                  </a:txBody>
                  <a:tcPr marL="68580" marR="68580" marT="0" marB="0"/>
                </a:tc>
              </a:tr>
            </a:tbl>
          </a:graphicData>
        </a:graphic>
      </p:graphicFrame>
      <p:sp>
        <p:nvSpPr>
          <p:cNvPr id="2" name="Title 1"/>
          <p:cNvSpPr>
            <a:spLocks noGrp="1"/>
          </p:cNvSpPr>
          <p:nvPr>
            <p:ph type="title"/>
          </p:nvPr>
        </p:nvSpPr>
        <p:spPr>
          <a:xfrm>
            <a:off x="609600" y="0"/>
            <a:ext cx="8229600" cy="1143000"/>
          </a:xfrm>
        </p:spPr>
        <p:txBody>
          <a:bodyPr>
            <a:normAutofit/>
          </a:bodyPr>
          <a:lstStyle/>
          <a:p>
            <a:r>
              <a:rPr lang="en-IN" sz="2400" b="1" dirty="0" smtClean="0">
                <a:solidFill>
                  <a:srgbClr val="FF0000"/>
                </a:solidFill>
                <a:latin typeface="Times New Roman" pitchFamily="18" charset="0"/>
                <a:cs typeface="Times New Roman" pitchFamily="18" charset="0"/>
              </a:rPr>
              <a:t>3.Connecting </a:t>
            </a:r>
            <a:r>
              <a:rPr lang="en-IN" sz="2400" b="1" dirty="0">
                <a:solidFill>
                  <a:srgbClr val="FF0000"/>
                </a:solidFill>
                <a:latin typeface="Times New Roman" pitchFamily="18" charset="0"/>
                <a:cs typeface="Times New Roman" pitchFamily="18" charset="0"/>
              </a:rPr>
              <a:t>Language Learning to the Children’s daily life, culture and society</a:t>
            </a:r>
            <a:endParaRPr lang="en-US" sz="2400" b="1" dirty="0">
              <a:solidFill>
                <a:srgbClr val="FF0000"/>
              </a:solidFill>
              <a:latin typeface="Times New Roman" pitchFamily="18" charset="0"/>
              <a:cs typeface="Times New Roman" pitchFamily="18" charset="0"/>
            </a:endParaRPr>
          </a:p>
        </p:txBody>
      </p:sp>
      <p:pic>
        <p:nvPicPr>
          <p:cNvPr id="5" name="Picture 4"/>
          <p:cNvPicPr/>
          <p:nvPr/>
        </p:nvPicPr>
        <p:blipFill>
          <a:blip r:embed="rId2"/>
          <a:srcRect l="27736" t="57139" r="46939" b="12273"/>
          <a:stretch>
            <a:fillRect/>
          </a:stretch>
        </p:blipFill>
        <p:spPr bwMode="auto">
          <a:xfrm>
            <a:off x="2667000" y="2438400"/>
            <a:ext cx="4138280" cy="3733800"/>
          </a:xfrm>
          <a:prstGeom prst="rect">
            <a:avLst/>
          </a:prstGeom>
          <a:noFill/>
          <a:ln w="3175">
            <a:solidFill>
              <a:schemeClr val="tx1"/>
            </a:solid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1481138"/>
          <a:ext cx="7848600" cy="4826000"/>
        </p:xfrm>
        <a:graphic>
          <a:graphicData uri="http://schemas.openxmlformats.org/drawingml/2006/table">
            <a:tbl>
              <a:tblPr firstRow="1" bandRow="1">
                <a:tableStyleId>{5C22544A-7EE6-4342-B048-85BDC9FD1C3A}</a:tableStyleId>
              </a:tblPr>
              <a:tblGrid>
                <a:gridCol w="2003898"/>
                <a:gridCol w="5844702"/>
              </a:tblGrid>
              <a:tr h="370840">
                <a:tc>
                  <a:txBody>
                    <a:bodyPr/>
                    <a:lstStyle/>
                    <a:p>
                      <a:pPr marL="0" marR="21590" algn="just">
                        <a:lnSpc>
                          <a:spcPts val="1990"/>
                        </a:lnSpc>
                        <a:spcBef>
                          <a:spcPts val="0"/>
                        </a:spcBef>
                        <a:spcAft>
                          <a:spcPts val="0"/>
                        </a:spcAft>
                        <a:tabLst>
                          <a:tab pos="5715000" algn="l"/>
                          <a:tab pos="6343650" algn="l"/>
                        </a:tabLst>
                      </a:pPr>
                      <a:r>
                        <a:rPr lang="en-IN" sz="1400" i="1" dirty="0">
                          <a:solidFill>
                            <a:schemeClr val="tx1"/>
                          </a:solidFill>
                          <a:latin typeface="Times New Roman"/>
                          <a:ea typeface="Times New Roman"/>
                        </a:rPr>
                        <a:t>Class : III</a:t>
                      </a:r>
                      <a:endParaRPr lang="en-US" sz="1400" dirty="0">
                        <a:solidFill>
                          <a:schemeClr val="tx1"/>
                        </a:solidFill>
                        <a:latin typeface="Times New Roman"/>
                        <a:ea typeface="Times New Roman"/>
                      </a:endParaRPr>
                    </a:p>
                    <a:p>
                      <a:pPr marL="0" marR="381000" algn="just">
                        <a:lnSpc>
                          <a:spcPts val="1990"/>
                        </a:lnSpc>
                        <a:spcBef>
                          <a:spcPts val="0"/>
                        </a:spcBef>
                        <a:spcAft>
                          <a:spcPts val="0"/>
                        </a:spcAft>
                        <a:tabLst>
                          <a:tab pos="5715000" algn="l"/>
                          <a:tab pos="6343650" algn="l"/>
                        </a:tabLst>
                      </a:pPr>
                      <a:r>
                        <a:rPr lang="en-IN" sz="1400" i="1" dirty="0">
                          <a:solidFill>
                            <a:schemeClr val="tx1"/>
                          </a:solidFill>
                          <a:latin typeface="Times New Roman"/>
                          <a:ea typeface="Times New Roman"/>
                        </a:rPr>
                        <a:t>Term: I</a:t>
                      </a:r>
                      <a:endParaRPr lang="en-US" sz="1400" dirty="0">
                        <a:solidFill>
                          <a:schemeClr val="tx1"/>
                        </a:solidFill>
                        <a:latin typeface="Times New Roman"/>
                        <a:ea typeface="Times New Roman"/>
                      </a:endParaRPr>
                    </a:p>
                    <a:p>
                      <a:pPr marL="0" marR="291465" algn="just">
                        <a:lnSpc>
                          <a:spcPts val="1990"/>
                        </a:lnSpc>
                        <a:spcBef>
                          <a:spcPts val="0"/>
                        </a:spcBef>
                        <a:spcAft>
                          <a:spcPts val="0"/>
                        </a:spcAft>
                        <a:tabLst>
                          <a:tab pos="5715000" algn="l"/>
                          <a:tab pos="6343650" algn="l"/>
                        </a:tabLst>
                      </a:pPr>
                      <a:r>
                        <a:rPr lang="en-IN" sz="1400" i="1" dirty="0">
                          <a:solidFill>
                            <a:schemeClr val="tx1"/>
                          </a:solidFill>
                          <a:latin typeface="Times New Roman"/>
                          <a:ea typeface="Times New Roman"/>
                        </a:rPr>
                        <a:t>Unit : In  all the units</a:t>
                      </a:r>
                      <a:endParaRPr lang="en-US" sz="1400" dirty="0">
                        <a:solidFill>
                          <a:schemeClr val="tx1"/>
                        </a:solidFill>
                        <a:latin typeface="Times New Roman"/>
                        <a:ea typeface="Times New Roman"/>
                      </a:endParaRPr>
                    </a:p>
                  </a:txBody>
                  <a:tcPr marL="68580" marR="68580" marT="0" marB="0"/>
                </a:tc>
                <a:tc>
                  <a:txBody>
                    <a:bodyPr/>
                    <a:lstStyle/>
                    <a:p>
                      <a:pPr marL="0" marR="908685" algn="just">
                        <a:lnSpc>
                          <a:spcPts val="1990"/>
                        </a:lnSpc>
                        <a:spcBef>
                          <a:spcPts val="0"/>
                        </a:spcBef>
                        <a:spcAft>
                          <a:spcPts val="0"/>
                        </a:spcAft>
                        <a:tabLst>
                          <a:tab pos="5715000" algn="l"/>
                          <a:tab pos="6343650" algn="l"/>
                        </a:tabLst>
                      </a:pPr>
                      <a:r>
                        <a:rPr lang="en-IN" sz="1400" i="1" dirty="0">
                          <a:solidFill>
                            <a:schemeClr val="tx1"/>
                          </a:solidFill>
                          <a:latin typeface="Times New Roman"/>
                          <a:ea typeface="Times New Roman"/>
                        </a:rPr>
                        <a:t>Lesson : At the end of all the lessons –‘ Let us use’</a:t>
                      </a:r>
                      <a:endParaRPr lang="en-US" sz="1400" dirty="0">
                        <a:solidFill>
                          <a:schemeClr val="tx1"/>
                        </a:solidFill>
                        <a:latin typeface="Times New Roman"/>
                        <a:ea typeface="Times New Roman"/>
                      </a:endParaRPr>
                    </a:p>
                    <a:p>
                      <a:pPr marL="342900" marR="111125" lvl="0" indent="-342900" algn="just">
                        <a:lnSpc>
                          <a:spcPts val="1990"/>
                        </a:lnSpc>
                        <a:spcBef>
                          <a:spcPts val="0"/>
                        </a:spcBef>
                        <a:spcAft>
                          <a:spcPts val="0"/>
                        </a:spcAft>
                        <a:buFont typeface="Wingdings"/>
                        <a:buChar char=""/>
                        <a:tabLst>
                          <a:tab pos="5715000" algn="l"/>
                          <a:tab pos="6343650" algn="l"/>
                        </a:tabLst>
                      </a:pPr>
                      <a:r>
                        <a:rPr lang="en-IN" sz="1400" i="1" dirty="0">
                          <a:solidFill>
                            <a:schemeClr val="tx1"/>
                          </a:solidFill>
                          <a:latin typeface="Times New Roman"/>
                          <a:ea typeface="Times New Roman"/>
                        </a:rPr>
                        <a:t>This exercise gives scope for the pupils to develop effective interaction with their teachers and peers in the classroom.</a:t>
                      </a:r>
                      <a:endParaRPr lang="en-US" sz="1400" dirty="0">
                        <a:solidFill>
                          <a:schemeClr val="tx1"/>
                        </a:solidFill>
                        <a:latin typeface="Times New Roman"/>
                        <a:ea typeface="Times New Roman"/>
                      </a:endParaRPr>
                    </a:p>
                    <a:p>
                      <a:pPr marL="0" marR="471805" algn="just">
                        <a:lnSpc>
                          <a:spcPts val="1990"/>
                        </a:lnSpc>
                        <a:spcBef>
                          <a:spcPts val="0"/>
                        </a:spcBef>
                        <a:spcAft>
                          <a:spcPts val="0"/>
                        </a:spcAft>
                        <a:tabLst>
                          <a:tab pos="5715000" algn="l"/>
                          <a:tab pos="6343650" algn="l"/>
                        </a:tabLst>
                      </a:pPr>
                      <a:r>
                        <a:rPr lang="en-IN" sz="1400" i="1" dirty="0">
                          <a:solidFill>
                            <a:schemeClr val="tx1"/>
                          </a:solidFill>
                          <a:latin typeface="Times New Roman"/>
                          <a:ea typeface="Times New Roman"/>
                        </a:rPr>
                        <a:t>   Example: Class : III, </a:t>
                      </a:r>
                      <a:r>
                        <a:rPr lang="en-IN" sz="1400" i="1" dirty="0" err="1">
                          <a:solidFill>
                            <a:schemeClr val="tx1"/>
                          </a:solidFill>
                          <a:latin typeface="Times New Roman"/>
                          <a:ea typeface="Times New Roman"/>
                        </a:rPr>
                        <a:t>Term:I</a:t>
                      </a:r>
                      <a:r>
                        <a:rPr lang="en-IN" sz="1400" i="1" dirty="0">
                          <a:solidFill>
                            <a:schemeClr val="tx1"/>
                          </a:solidFill>
                          <a:latin typeface="Times New Roman"/>
                          <a:ea typeface="Times New Roman"/>
                        </a:rPr>
                        <a:t>, Unit :I (Page no.77)</a:t>
                      </a:r>
                      <a:endParaRPr lang="en-US" sz="1400" dirty="0">
                        <a:solidFill>
                          <a:schemeClr val="tx1"/>
                        </a:solidFill>
                        <a:latin typeface="Times New Roman"/>
                        <a:ea typeface="Times New Roman"/>
                      </a:endParaRPr>
                    </a:p>
                  </a:txBody>
                  <a:tcPr marL="68580" marR="68580" marT="0" marB="0"/>
                </a:tc>
              </a:tr>
              <a:tr h="370840">
                <a:tc gridSpan="2">
                  <a:txBody>
                    <a:bodyPr/>
                    <a:lstStyle/>
                    <a:p>
                      <a:pPr marL="0" marR="471805" algn="just">
                        <a:lnSpc>
                          <a:spcPts val="1990"/>
                        </a:lnSpc>
                        <a:spcBef>
                          <a:spcPts val="0"/>
                        </a:spcBef>
                        <a:spcAft>
                          <a:spcPts val="0"/>
                        </a:spcAft>
                        <a:tabLst>
                          <a:tab pos="5715000" algn="l"/>
                          <a:tab pos="6343650" algn="l"/>
                        </a:tabLst>
                      </a:pPr>
                      <a:endParaRPr lang="en-US" sz="1100" dirty="0" smtClean="0">
                        <a:latin typeface="Times New Roman"/>
                        <a:ea typeface="Times New Roman"/>
                      </a:endParaRPr>
                    </a:p>
                    <a:p>
                      <a:pPr marL="0" marR="471805" algn="just">
                        <a:lnSpc>
                          <a:spcPts val="1990"/>
                        </a:lnSpc>
                        <a:spcBef>
                          <a:spcPts val="0"/>
                        </a:spcBef>
                        <a:spcAft>
                          <a:spcPts val="0"/>
                        </a:spcAft>
                        <a:tabLst>
                          <a:tab pos="5715000" algn="l"/>
                          <a:tab pos="6343650" algn="l"/>
                        </a:tabLst>
                      </a:pPr>
                      <a:endParaRPr lang="en-US" sz="1100" dirty="0" smtClean="0">
                        <a:latin typeface="Times New Roman"/>
                        <a:ea typeface="Times New Roman"/>
                      </a:endParaRPr>
                    </a:p>
                    <a:p>
                      <a:pPr marL="0" marR="471805" algn="just">
                        <a:lnSpc>
                          <a:spcPts val="1990"/>
                        </a:lnSpc>
                        <a:spcBef>
                          <a:spcPts val="0"/>
                        </a:spcBef>
                        <a:spcAft>
                          <a:spcPts val="0"/>
                        </a:spcAft>
                        <a:tabLst>
                          <a:tab pos="5715000" algn="l"/>
                          <a:tab pos="6343650" algn="l"/>
                        </a:tabLst>
                      </a:pPr>
                      <a:endParaRPr lang="en-US" sz="1100" dirty="0" smtClean="0">
                        <a:latin typeface="Times New Roman"/>
                        <a:ea typeface="Times New Roman"/>
                      </a:endParaRPr>
                    </a:p>
                    <a:p>
                      <a:pPr marL="0" marR="471805" algn="just">
                        <a:lnSpc>
                          <a:spcPts val="1990"/>
                        </a:lnSpc>
                        <a:spcBef>
                          <a:spcPts val="0"/>
                        </a:spcBef>
                        <a:spcAft>
                          <a:spcPts val="0"/>
                        </a:spcAft>
                        <a:tabLst>
                          <a:tab pos="5715000" algn="l"/>
                          <a:tab pos="6343650" algn="l"/>
                        </a:tabLst>
                      </a:pPr>
                      <a:endParaRPr lang="en-US" sz="1100" dirty="0" smtClean="0">
                        <a:latin typeface="Times New Roman"/>
                        <a:ea typeface="Times New Roman"/>
                      </a:endParaRPr>
                    </a:p>
                    <a:p>
                      <a:pPr marL="0" marR="471805" algn="just">
                        <a:lnSpc>
                          <a:spcPts val="1990"/>
                        </a:lnSpc>
                        <a:spcBef>
                          <a:spcPts val="0"/>
                        </a:spcBef>
                        <a:spcAft>
                          <a:spcPts val="0"/>
                        </a:spcAft>
                        <a:tabLst>
                          <a:tab pos="5715000" algn="l"/>
                          <a:tab pos="6343650" algn="l"/>
                        </a:tabLst>
                      </a:pPr>
                      <a:endParaRPr lang="en-US" sz="1100" dirty="0" smtClean="0">
                        <a:latin typeface="Times New Roman"/>
                        <a:ea typeface="Times New Roman"/>
                      </a:endParaRPr>
                    </a:p>
                    <a:p>
                      <a:pPr marL="0" marR="471805" algn="just">
                        <a:lnSpc>
                          <a:spcPts val="1990"/>
                        </a:lnSpc>
                        <a:spcBef>
                          <a:spcPts val="0"/>
                        </a:spcBef>
                        <a:spcAft>
                          <a:spcPts val="0"/>
                        </a:spcAft>
                        <a:tabLst>
                          <a:tab pos="5715000" algn="l"/>
                          <a:tab pos="6343650" algn="l"/>
                        </a:tabLst>
                      </a:pPr>
                      <a:endParaRPr lang="en-US" sz="1100" dirty="0" smtClean="0">
                        <a:latin typeface="Times New Roman"/>
                        <a:ea typeface="Times New Roman"/>
                      </a:endParaRPr>
                    </a:p>
                    <a:p>
                      <a:pPr marL="0" marR="471805" algn="just">
                        <a:lnSpc>
                          <a:spcPts val="1990"/>
                        </a:lnSpc>
                        <a:spcBef>
                          <a:spcPts val="0"/>
                        </a:spcBef>
                        <a:spcAft>
                          <a:spcPts val="0"/>
                        </a:spcAft>
                        <a:tabLst>
                          <a:tab pos="5715000" algn="l"/>
                          <a:tab pos="6343650" algn="l"/>
                        </a:tabLst>
                      </a:pPr>
                      <a:endParaRPr lang="en-US" sz="1100" dirty="0" smtClean="0">
                        <a:latin typeface="Times New Roman"/>
                        <a:ea typeface="Times New Roman"/>
                      </a:endParaRPr>
                    </a:p>
                    <a:p>
                      <a:pPr marL="0" marR="471805" algn="just">
                        <a:lnSpc>
                          <a:spcPts val="1990"/>
                        </a:lnSpc>
                        <a:spcBef>
                          <a:spcPts val="0"/>
                        </a:spcBef>
                        <a:spcAft>
                          <a:spcPts val="0"/>
                        </a:spcAft>
                        <a:tabLst>
                          <a:tab pos="5715000" algn="l"/>
                          <a:tab pos="6343650" algn="l"/>
                        </a:tabLst>
                      </a:pPr>
                      <a:endParaRPr lang="en-US" sz="1100" dirty="0" smtClean="0">
                        <a:latin typeface="Times New Roman"/>
                        <a:ea typeface="Times New Roman"/>
                      </a:endParaRPr>
                    </a:p>
                    <a:p>
                      <a:pPr marL="0" marR="471805" algn="just">
                        <a:lnSpc>
                          <a:spcPts val="1990"/>
                        </a:lnSpc>
                        <a:spcBef>
                          <a:spcPts val="0"/>
                        </a:spcBef>
                        <a:spcAft>
                          <a:spcPts val="0"/>
                        </a:spcAft>
                        <a:tabLst>
                          <a:tab pos="5715000" algn="l"/>
                          <a:tab pos="6343650" algn="l"/>
                        </a:tabLst>
                      </a:pPr>
                      <a:endParaRPr lang="en-US" sz="1100" dirty="0" smtClean="0">
                        <a:latin typeface="Times New Roman"/>
                        <a:ea typeface="Times New Roman"/>
                      </a:endParaRPr>
                    </a:p>
                    <a:p>
                      <a:pPr marL="0" marR="471805" algn="just">
                        <a:lnSpc>
                          <a:spcPts val="1990"/>
                        </a:lnSpc>
                        <a:spcBef>
                          <a:spcPts val="0"/>
                        </a:spcBef>
                        <a:spcAft>
                          <a:spcPts val="0"/>
                        </a:spcAft>
                        <a:tabLst>
                          <a:tab pos="5715000" algn="l"/>
                          <a:tab pos="6343650" algn="l"/>
                        </a:tabLst>
                      </a:pPr>
                      <a:endParaRPr lang="en-US" sz="1100" dirty="0" smtClean="0">
                        <a:latin typeface="Times New Roman"/>
                        <a:ea typeface="Times New Roman"/>
                      </a:endParaRPr>
                    </a:p>
                    <a:p>
                      <a:pPr marL="0" marR="471805" algn="just">
                        <a:lnSpc>
                          <a:spcPts val="1990"/>
                        </a:lnSpc>
                        <a:spcBef>
                          <a:spcPts val="0"/>
                        </a:spcBef>
                        <a:spcAft>
                          <a:spcPts val="0"/>
                        </a:spcAft>
                        <a:tabLst>
                          <a:tab pos="5715000" algn="l"/>
                          <a:tab pos="6343650" algn="l"/>
                        </a:tabLst>
                      </a:pPr>
                      <a:endParaRPr lang="en-US" sz="1100" dirty="0" smtClean="0">
                        <a:latin typeface="Times New Roman"/>
                        <a:ea typeface="Times New Roman"/>
                      </a:endParaRPr>
                    </a:p>
                    <a:p>
                      <a:pPr marL="0" marR="471805" algn="just">
                        <a:lnSpc>
                          <a:spcPts val="1990"/>
                        </a:lnSpc>
                        <a:spcBef>
                          <a:spcPts val="0"/>
                        </a:spcBef>
                        <a:spcAft>
                          <a:spcPts val="0"/>
                        </a:spcAft>
                        <a:tabLst>
                          <a:tab pos="5715000" algn="l"/>
                          <a:tab pos="6343650" algn="l"/>
                        </a:tabLst>
                      </a:pPr>
                      <a:endParaRPr lang="en-US" sz="1100" dirty="0" smtClean="0">
                        <a:latin typeface="Times New Roman"/>
                        <a:ea typeface="Times New Roman"/>
                      </a:endParaRPr>
                    </a:p>
                    <a:p>
                      <a:pPr marL="0" marR="471805" algn="just">
                        <a:lnSpc>
                          <a:spcPts val="1990"/>
                        </a:lnSpc>
                        <a:spcBef>
                          <a:spcPts val="0"/>
                        </a:spcBef>
                        <a:spcAft>
                          <a:spcPts val="0"/>
                        </a:spcAft>
                        <a:tabLst>
                          <a:tab pos="5715000" algn="l"/>
                          <a:tab pos="6343650" algn="l"/>
                        </a:tabLst>
                      </a:pPr>
                      <a:endParaRPr lang="en-US" sz="1100" dirty="0" smtClean="0">
                        <a:latin typeface="Times New Roman"/>
                        <a:ea typeface="Times New Roman"/>
                      </a:endParaRPr>
                    </a:p>
                    <a:p>
                      <a:pPr marL="0" marR="471805" algn="just">
                        <a:lnSpc>
                          <a:spcPts val="1990"/>
                        </a:lnSpc>
                        <a:spcBef>
                          <a:spcPts val="0"/>
                        </a:spcBef>
                        <a:spcAft>
                          <a:spcPts val="0"/>
                        </a:spcAft>
                        <a:tabLst>
                          <a:tab pos="5715000" algn="l"/>
                          <a:tab pos="6343650" algn="l"/>
                        </a:tabLst>
                      </a:pPr>
                      <a:endParaRPr lang="en-US" sz="1100" dirty="0" smtClean="0">
                        <a:latin typeface="Times New Roman"/>
                        <a:ea typeface="Times New Roman"/>
                      </a:endParaRPr>
                    </a:p>
                    <a:p>
                      <a:pPr marL="0" marR="471805" algn="just">
                        <a:lnSpc>
                          <a:spcPts val="1990"/>
                        </a:lnSpc>
                        <a:spcBef>
                          <a:spcPts val="0"/>
                        </a:spcBef>
                        <a:spcAft>
                          <a:spcPts val="0"/>
                        </a:spcAft>
                        <a:tabLst>
                          <a:tab pos="5715000" algn="l"/>
                          <a:tab pos="6343650" algn="l"/>
                        </a:tabLst>
                      </a:pPr>
                      <a:endParaRPr lang="en-US" sz="1100" dirty="0">
                        <a:latin typeface="Times New Roman"/>
                        <a:ea typeface="Times New Roman"/>
                      </a:endParaRPr>
                    </a:p>
                  </a:txBody>
                  <a:tcPr marL="68580" marR="68580" marT="0" marB="0"/>
                </a:tc>
                <a:tc hMerge="1">
                  <a:txBody>
                    <a:bodyPr/>
                    <a:lstStyle/>
                    <a:p>
                      <a:pPr marL="0" marR="471805" algn="just">
                        <a:lnSpc>
                          <a:spcPts val="1990"/>
                        </a:lnSpc>
                        <a:spcBef>
                          <a:spcPts val="0"/>
                        </a:spcBef>
                        <a:spcAft>
                          <a:spcPts val="0"/>
                        </a:spcAft>
                        <a:tabLst>
                          <a:tab pos="5715000" algn="l"/>
                          <a:tab pos="6343650" algn="l"/>
                        </a:tabLst>
                      </a:pPr>
                      <a:endParaRPr lang="en-US" sz="1100" dirty="0">
                        <a:latin typeface="Times New Roman"/>
                        <a:ea typeface="Times New Roman"/>
                      </a:endParaRPr>
                    </a:p>
                  </a:txBody>
                  <a:tcPr marL="68580" marR="68580" marT="0" marB="0"/>
                </a:tc>
              </a:tr>
            </a:tbl>
          </a:graphicData>
        </a:graphic>
      </p:graphicFrame>
      <p:sp>
        <p:nvSpPr>
          <p:cNvPr id="2" name="Title 1"/>
          <p:cNvSpPr>
            <a:spLocks noGrp="1"/>
          </p:cNvSpPr>
          <p:nvPr>
            <p:ph type="title"/>
          </p:nvPr>
        </p:nvSpPr>
        <p:spPr/>
        <p:txBody>
          <a:bodyPr>
            <a:normAutofit fontScale="90000"/>
          </a:bodyPr>
          <a:lstStyle/>
          <a:p>
            <a:r>
              <a:rPr lang="en-IN" sz="2700" b="1" dirty="0" smtClean="0">
                <a:latin typeface="Times New Roman" pitchFamily="18" charset="0"/>
                <a:cs typeface="Times New Roman" pitchFamily="18" charset="0"/>
              </a:rPr>
              <a:t/>
            </a:r>
            <a:br>
              <a:rPr lang="en-IN" sz="2700" b="1" dirty="0" smtClean="0">
                <a:latin typeface="Times New Roman" pitchFamily="18" charset="0"/>
                <a:cs typeface="Times New Roman" pitchFamily="18" charset="0"/>
              </a:rPr>
            </a:br>
            <a:r>
              <a:rPr lang="en-IN" sz="2700" b="1" dirty="0" smtClean="0">
                <a:solidFill>
                  <a:srgbClr val="FF0000"/>
                </a:solidFill>
                <a:latin typeface="Times New Roman" pitchFamily="18" charset="0"/>
                <a:cs typeface="Times New Roman" pitchFamily="18" charset="0"/>
              </a:rPr>
              <a:t>4.Planning </a:t>
            </a:r>
            <a:r>
              <a:rPr lang="en-IN" sz="2700" b="1" dirty="0">
                <a:solidFill>
                  <a:srgbClr val="FF0000"/>
                </a:solidFill>
                <a:latin typeface="Times New Roman" pitchFamily="18" charset="0"/>
                <a:cs typeface="Times New Roman" pitchFamily="18" charset="0"/>
              </a:rPr>
              <a:t>and using activities like pair work, group work, interactions effectively in the classroom</a:t>
            </a:r>
            <a:r>
              <a:rPr lang="en-US" dirty="0"/>
              <a:t/>
            </a:r>
            <a:br>
              <a:rPr lang="en-US" dirty="0"/>
            </a:br>
            <a:endParaRPr lang="en-US" dirty="0"/>
          </a:p>
        </p:txBody>
      </p:sp>
      <p:pic>
        <p:nvPicPr>
          <p:cNvPr id="5" name="Picture 4"/>
          <p:cNvPicPr/>
          <p:nvPr/>
        </p:nvPicPr>
        <p:blipFill>
          <a:blip r:embed="rId2"/>
          <a:srcRect l="24834" t="34492" r="42547" b="25410"/>
          <a:stretch>
            <a:fillRect/>
          </a:stretch>
        </p:blipFill>
        <p:spPr bwMode="auto">
          <a:xfrm>
            <a:off x="2133600" y="2667000"/>
            <a:ext cx="5105400" cy="3505200"/>
          </a:xfrm>
          <a:prstGeom prst="rect">
            <a:avLst/>
          </a:prstGeom>
          <a:noFill/>
          <a:ln w="3175">
            <a:solidFill>
              <a:schemeClr val="tx1"/>
            </a:solid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304800" y="1600200"/>
          <a:ext cx="8153400" cy="4038600"/>
        </p:xfrm>
        <a:graphic>
          <a:graphicData uri="http://schemas.openxmlformats.org/drawingml/2006/table">
            <a:tbl>
              <a:tblPr firstRow="1" bandRow="1">
                <a:tableStyleId>{5C22544A-7EE6-4342-B048-85BDC9FD1C3A}</a:tableStyleId>
              </a:tblPr>
              <a:tblGrid>
                <a:gridCol w="2135414"/>
                <a:gridCol w="6017986"/>
              </a:tblGrid>
              <a:tr h="4038600">
                <a:tc>
                  <a:txBody>
                    <a:bodyPr/>
                    <a:lstStyle/>
                    <a:p>
                      <a:pPr marL="0" marR="0" algn="just">
                        <a:lnSpc>
                          <a:spcPts val="1990"/>
                        </a:lnSpc>
                        <a:spcBef>
                          <a:spcPts val="0"/>
                        </a:spcBef>
                        <a:spcAft>
                          <a:spcPts val="0"/>
                        </a:spcAft>
                        <a:tabLst>
                          <a:tab pos="5715000" algn="l"/>
                          <a:tab pos="6343650" algn="l"/>
                        </a:tabLst>
                      </a:pPr>
                      <a:endParaRPr lang="en-IN" sz="1800" i="1" dirty="0" smtClean="0">
                        <a:solidFill>
                          <a:schemeClr val="tx1"/>
                        </a:solidFill>
                        <a:latin typeface="Times New Roman"/>
                        <a:ea typeface="Times New Roman"/>
                      </a:endParaRPr>
                    </a:p>
                    <a:p>
                      <a:pPr marL="0" marR="0" algn="just">
                        <a:lnSpc>
                          <a:spcPts val="1990"/>
                        </a:lnSpc>
                        <a:spcBef>
                          <a:spcPts val="0"/>
                        </a:spcBef>
                        <a:spcAft>
                          <a:spcPts val="0"/>
                        </a:spcAft>
                        <a:tabLst>
                          <a:tab pos="5715000" algn="l"/>
                          <a:tab pos="6343650" algn="l"/>
                        </a:tabLst>
                      </a:pPr>
                      <a:r>
                        <a:rPr lang="en-IN" sz="1800" i="1" dirty="0" smtClean="0">
                          <a:solidFill>
                            <a:schemeClr val="tx1"/>
                          </a:solidFill>
                          <a:latin typeface="Times New Roman"/>
                          <a:ea typeface="Times New Roman"/>
                        </a:rPr>
                        <a:t>Classes </a:t>
                      </a:r>
                      <a:r>
                        <a:rPr lang="en-IN" sz="1800" i="1" dirty="0">
                          <a:solidFill>
                            <a:schemeClr val="tx1"/>
                          </a:solidFill>
                          <a:latin typeface="Times New Roman"/>
                          <a:ea typeface="Times New Roman"/>
                        </a:rPr>
                        <a:t>: I to III</a:t>
                      </a:r>
                      <a:endParaRPr lang="en-US" sz="1800" dirty="0">
                        <a:solidFill>
                          <a:schemeClr val="tx1"/>
                        </a:solidFill>
                        <a:latin typeface="Times New Roman"/>
                        <a:ea typeface="Times New Roman"/>
                      </a:endParaRPr>
                    </a:p>
                    <a:p>
                      <a:pPr marL="0" marR="0" algn="just">
                        <a:lnSpc>
                          <a:spcPts val="1990"/>
                        </a:lnSpc>
                        <a:spcBef>
                          <a:spcPts val="0"/>
                        </a:spcBef>
                        <a:spcAft>
                          <a:spcPts val="0"/>
                        </a:spcAft>
                        <a:tabLst>
                          <a:tab pos="5715000" algn="l"/>
                          <a:tab pos="6343650" algn="l"/>
                        </a:tabLst>
                      </a:pPr>
                      <a:endParaRPr lang="en-IN" sz="1800" i="1" dirty="0" smtClean="0">
                        <a:solidFill>
                          <a:schemeClr val="tx1"/>
                        </a:solidFill>
                        <a:latin typeface="Times New Roman"/>
                        <a:ea typeface="Times New Roman"/>
                      </a:endParaRPr>
                    </a:p>
                    <a:p>
                      <a:pPr marL="0" marR="0" algn="just">
                        <a:lnSpc>
                          <a:spcPts val="1990"/>
                        </a:lnSpc>
                        <a:spcBef>
                          <a:spcPts val="0"/>
                        </a:spcBef>
                        <a:spcAft>
                          <a:spcPts val="0"/>
                        </a:spcAft>
                        <a:tabLst>
                          <a:tab pos="5715000" algn="l"/>
                          <a:tab pos="6343650" algn="l"/>
                        </a:tabLst>
                      </a:pPr>
                      <a:r>
                        <a:rPr lang="en-IN" sz="1800" i="1" dirty="0" smtClean="0">
                          <a:solidFill>
                            <a:schemeClr val="tx1"/>
                          </a:solidFill>
                          <a:latin typeface="Times New Roman"/>
                          <a:ea typeface="Times New Roman"/>
                        </a:rPr>
                        <a:t>Term</a:t>
                      </a:r>
                      <a:r>
                        <a:rPr lang="en-IN" sz="1800" i="1" dirty="0">
                          <a:solidFill>
                            <a:schemeClr val="tx1"/>
                          </a:solidFill>
                          <a:latin typeface="Times New Roman"/>
                          <a:ea typeface="Times New Roman"/>
                        </a:rPr>
                        <a:t>: In all</a:t>
                      </a:r>
                      <a:endParaRPr lang="en-US" sz="1800" dirty="0">
                        <a:solidFill>
                          <a:schemeClr val="tx1"/>
                        </a:solidFill>
                        <a:latin typeface="Times New Roman"/>
                        <a:ea typeface="Times New Roman"/>
                      </a:endParaRPr>
                    </a:p>
                    <a:p>
                      <a:pPr marL="0" marR="0" algn="just">
                        <a:lnSpc>
                          <a:spcPts val="1990"/>
                        </a:lnSpc>
                        <a:spcBef>
                          <a:spcPts val="0"/>
                        </a:spcBef>
                        <a:spcAft>
                          <a:spcPts val="0"/>
                        </a:spcAft>
                        <a:tabLst>
                          <a:tab pos="5715000" algn="l"/>
                          <a:tab pos="6343650" algn="l"/>
                        </a:tabLst>
                      </a:pPr>
                      <a:r>
                        <a:rPr lang="en-IN" sz="1800" i="1" dirty="0">
                          <a:solidFill>
                            <a:schemeClr val="tx1"/>
                          </a:solidFill>
                          <a:latin typeface="Times New Roman"/>
                          <a:ea typeface="Times New Roman"/>
                        </a:rPr>
                        <a:t> </a:t>
                      </a:r>
                      <a:r>
                        <a:rPr lang="en-IN" sz="1800" i="1" dirty="0" smtClean="0">
                          <a:solidFill>
                            <a:schemeClr val="tx1"/>
                          </a:solidFill>
                          <a:latin typeface="Times New Roman"/>
                          <a:ea typeface="Times New Roman"/>
                        </a:rPr>
                        <a:t>           the </a:t>
                      </a:r>
                      <a:r>
                        <a:rPr lang="en-IN" sz="1800" i="1" dirty="0">
                          <a:solidFill>
                            <a:schemeClr val="tx1"/>
                          </a:solidFill>
                          <a:latin typeface="Times New Roman"/>
                          <a:ea typeface="Times New Roman"/>
                        </a:rPr>
                        <a:t>Terms</a:t>
                      </a:r>
                      <a:endParaRPr lang="en-US" sz="1800" dirty="0">
                        <a:solidFill>
                          <a:schemeClr val="tx1"/>
                        </a:solidFill>
                        <a:latin typeface="Times New Roman"/>
                        <a:ea typeface="Times New Roman"/>
                      </a:endParaRPr>
                    </a:p>
                    <a:p>
                      <a:pPr marL="0" marR="0" algn="just">
                        <a:lnSpc>
                          <a:spcPts val="1990"/>
                        </a:lnSpc>
                        <a:spcBef>
                          <a:spcPts val="0"/>
                        </a:spcBef>
                        <a:spcAft>
                          <a:spcPts val="0"/>
                        </a:spcAft>
                        <a:tabLst>
                          <a:tab pos="5715000" algn="l"/>
                          <a:tab pos="6343650" algn="l"/>
                        </a:tabLst>
                      </a:pPr>
                      <a:r>
                        <a:rPr lang="en-IN" sz="1800" i="1" dirty="0">
                          <a:solidFill>
                            <a:schemeClr val="tx1"/>
                          </a:solidFill>
                          <a:latin typeface="Times New Roman"/>
                          <a:ea typeface="Times New Roman"/>
                        </a:rPr>
                        <a:t>Unit : In  all</a:t>
                      </a:r>
                      <a:endParaRPr lang="en-US" sz="1800" dirty="0">
                        <a:solidFill>
                          <a:schemeClr val="tx1"/>
                        </a:solidFill>
                        <a:latin typeface="Times New Roman"/>
                        <a:ea typeface="Times New Roman"/>
                      </a:endParaRPr>
                    </a:p>
                    <a:p>
                      <a:pPr marL="0" marR="0" algn="just">
                        <a:lnSpc>
                          <a:spcPts val="1990"/>
                        </a:lnSpc>
                        <a:spcBef>
                          <a:spcPts val="0"/>
                        </a:spcBef>
                        <a:spcAft>
                          <a:spcPts val="0"/>
                        </a:spcAft>
                        <a:tabLst>
                          <a:tab pos="5715000" algn="l"/>
                          <a:tab pos="6343650" algn="l"/>
                        </a:tabLst>
                      </a:pPr>
                      <a:r>
                        <a:rPr lang="en-IN" sz="1800" i="1" dirty="0">
                          <a:solidFill>
                            <a:schemeClr val="tx1"/>
                          </a:solidFill>
                          <a:latin typeface="Times New Roman"/>
                          <a:ea typeface="Times New Roman"/>
                        </a:rPr>
                        <a:t> </a:t>
                      </a:r>
                      <a:r>
                        <a:rPr lang="en-IN" sz="1800" i="1" dirty="0" smtClean="0">
                          <a:solidFill>
                            <a:schemeClr val="tx1"/>
                          </a:solidFill>
                          <a:latin typeface="Times New Roman"/>
                          <a:ea typeface="Times New Roman"/>
                        </a:rPr>
                        <a:t>         the </a:t>
                      </a:r>
                      <a:r>
                        <a:rPr lang="en-IN" sz="1800" i="1" dirty="0">
                          <a:solidFill>
                            <a:schemeClr val="tx1"/>
                          </a:solidFill>
                          <a:latin typeface="Times New Roman"/>
                          <a:ea typeface="Times New Roman"/>
                        </a:rPr>
                        <a:t>units</a:t>
                      </a:r>
                      <a:endParaRPr lang="en-US" sz="1800" dirty="0">
                        <a:solidFill>
                          <a:schemeClr val="tx1"/>
                        </a:solidFill>
                        <a:latin typeface="Times New Roman"/>
                        <a:ea typeface="Times New Roman"/>
                      </a:endParaRPr>
                    </a:p>
                  </a:txBody>
                  <a:tcPr marL="68580" marR="68580" marT="0" marB="0"/>
                </a:tc>
                <a:tc>
                  <a:txBody>
                    <a:bodyPr/>
                    <a:lstStyle/>
                    <a:p>
                      <a:pPr marL="342900" marR="20955" lvl="0" indent="-342900" algn="just">
                        <a:lnSpc>
                          <a:spcPts val="1990"/>
                        </a:lnSpc>
                        <a:spcBef>
                          <a:spcPts val="0"/>
                        </a:spcBef>
                        <a:spcAft>
                          <a:spcPts val="0"/>
                        </a:spcAft>
                        <a:buFont typeface="Wingdings"/>
                        <a:buChar char=""/>
                        <a:tabLst>
                          <a:tab pos="5715000" algn="l"/>
                          <a:tab pos="6343650" algn="l"/>
                        </a:tabLst>
                      </a:pPr>
                      <a:endParaRPr lang="en-IN" sz="1800" i="1" dirty="0" smtClean="0">
                        <a:solidFill>
                          <a:schemeClr val="tx1"/>
                        </a:solidFill>
                        <a:latin typeface="Times New Roman"/>
                        <a:ea typeface="Times New Roman"/>
                      </a:endParaRPr>
                    </a:p>
                    <a:p>
                      <a:pPr marL="342900" marR="20955" lvl="0" indent="-342900" algn="just">
                        <a:lnSpc>
                          <a:spcPct val="100000"/>
                        </a:lnSpc>
                        <a:spcBef>
                          <a:spcPts val="0"/>
                        </a:spcBef>
                        <a:spcAft>
                          <a:spcPts val="0"/>
                        </a:spcAft>
                        <a:buFont typeface="Wingdings"/>
                        <a:buNone/>
                        <a:tabLst>
                          <a:tab pos="5715000" algn="l"/>
                          <a:tab pos="6343650" algn="l"/>
                        </a:tabLst>
                      </a:pPr>
                      <a:r>
                        <a:rPr lang="en-IN" sz="1800" i="1" dirty="0" smtClean="0">
                          <a:solidFill>
                            <a:schemeClr val="tx1"/>
                          </a:solidFill>
                          <a:latin typeface="Times New Roman"/>
                          <a:ea typeface="Times New Roman"/>
                        </a:rPr>
                        <a:t>             Activities </a:t>
                      </a:r>
                      <a:r>
                        <a:rPr lang="en-IN" sz="1800" i="1" dirty="0">
                          <a:solidFill>
                            <a:schemeClr val="tx1"/>
                          </a:solidFill>
                          <a:latin typeface="Times New Roman"/>
                          <a:ea typeface="Times New Roman"/>
                        </a:rPr>
                        <a:t>like pair work, group work and </a:t>
                      </a:r>
                      <a:r>
                        <a:rPr lang="en-IN" sz="1800" i="1" dirty="0" smtClean="0">
                          <a:solidFill>
                            <a:schemeClr val="tx1"/>
                          </a:solidFill>
                          <a:latin typeface="Times New Roman"/>
                          <a:ea typeface="Times New Roman"/>
                        </a:rPr>
                        <a:t>interactions</a:t>
                      </a:r>
                      <a:r>
                        <a:rPr lang="en-IN" sz="1800" i="1" baseline="0" dirty="0" smtClean="0">
                          <a:solidFill>
                            <a:schemeClr val="tx1"/>
                          </a:solidFill>
                          <a:latin typeface="Times New Roman"/>
                          <a:ea typeface="Times New Roman"/>
                        </a:rPr>
                        <a:t> </a:t>
                      </a:r>
                      <a:r>
                        <a:rPr lang="en-IN" sz="1800" i="1" dirty="0" smtClean="0">
                          <a:solidFill>
                            <a:schemeClr val="tx1"/>
                          </a:solidFill>
                          <a:latin typeface="Times New Roman"/>
                          <a:ea typeface="Times New Roman"/>
                        </a:rPr>
                        <a:t>are</a:t>
                      </a:r>
                      <a:r>
                        <a:rPr lang="en-IN" sz="1800" i="1" baseline="0" dirty="0" smtClean="0">
                          <a:solidFill>
                            <a:schemeClr val="tx1"/>
                          </a:solidFill>
                          <a:latin typeface="Times New Roman"/>
                          <a:ea typeface="Times New Roman"/>
                        </a:rPr>
                        <a:t> </a:t>
                      </a:r>
                      <a:r>
                        <a:rPr lang="en-IN" sz="1800" i="1" dirty="0" smtClean="0">
                          <a:solidFill>
                            <a:schemeClr val="tx1"/>
                          </a:solidFill>
                          <a:latin typeface="Times New Roman"/>
                          <a:ea typeface="Times New Roman"/>
                        </a:rPr>
                        <a:t>effectively </a:t>
                      </a:r>
                      <a:r>
                        <a:rPr lang="en-IN" sz="1800" i="1" dirty="0">
                          <a:solidFill>
                            <a:schemeClr val="tx1"/>
                          </a:solidFill>
                          <a:latin typeface="Times New Roman"/>
                          <a:ea typeface="Times New Roman"/>
                        </a:rPr>
                        <a:t>designed to enhance  listening skill, speaking skill and reading skill as follows:</a:t>
                      </a:r>
                      <a:endParaRPr lang="en-US" sz="1800" dirty="0">
                        <a:solidFill>
                          <a:schemeClr val="tx1"/>
                        </a:solidFill>
                        <a:latin typeface="Times New Roman"/>
                        <a:ea typeface="Times New Roman"/>
                      </a:endParaRPr>
                    </a:p>
                    <a:p>
                      <a:pPr marL="0" marR="908685" algn="just">
                        <a:lnSpc>
                          <a:spcPts val="1990"/>
                        </a:lnSpc>
                        <a:spcBef>
                          <a:spcPts val="0"/>
                        </a:spcBef>
                        <a:spcAft>
                          <a:spcPts val="0"/>
                        </a:spcAft>
                        <a:tabLst>
                          <a:tab pos="5715000" algn="l"/>
                          <a:tab pos="6343650" algn="l"/>
                        </a:tabLst>
                      </a:pPr>
                      <a:endParaRPr lang="en-IN" sz="1800" i="1" dirty="0" smtClean="0">
                        <a:solidFill>
                          <a:schemeClr val="tx1"/>
                        </a:solidFill>
                        <a:latin typeface="Times New Roman"/>
                        <a:ea typeface="Times New Roman"/>
                      </a:endParaRPr>
                    </a:p>
                    <a:p>
                      <a:pPr marL="0" marR="908685" algn="just">
                        <a:lnSpc>
                          <a:spcPts val="1990"/>
                        </a:lnSpc>
                        <a:spcBef>
                          <a:spcPts val="0"/>
                        </a:spcBef>
                        <a:spcAft>
                          <a:spcPts val="0"/>
                        </a:spcAft>
                        <a:tabLst>
                          <a:tab pos="5715000" algn="l"/>
                          <a:tab pos="6343650" algn="l"/>
                        </a:tabLst>
                      </a:pPr>
                      <a:r>
                        <a:rPr lang="en-IN" sz="1800" i="1" dirty="0" smtClean="0">
                          <a:solidFill>
                            <a:schemeClr val="tx1"/>
                          </a:solidFill>
                          <a:latin typeface="Times New Roman"/>
                          <a:ea typeface="Times New Roman"/>
                        </a:rPr>
                        <a:t>Listening </a:t>
                      </a:r>
                      <a:r>
                        <a:rPr lang="en-IN" sz="1800" i="1" dirty="0">
                          <a:solidFill>
                            <a:schemeClr val="tx1"/>
                          </a:solidFill>
                          <a:latin typeface="Times New Roman"/>
                          <a:ea typeface="Times New Roman"/>
                        </a:rPr>
                        <a:t>skill – ‘Look and Say</a:t>
                      </a:r>
                      <a:r>
                        <a:rPr lang="en-IN" sz="1800" i="1" dirty="0" smtClean="0">
                          <a:solidFill>
                            <a:schemeClr val="tx1"/>
                          </a:solidFill>
                          <a:latin typeface="Times New Roman"/>
                          <a:ea typeface="Times New Roman"/>
                        </a:rPr>
                        <a:t>’</a:t>
                      </a:r>
                    </a:p>
                    <a:p>
                      <a:pPr marL="0" marR="908685" algn="just">
                        <a:lnSpc>
                          <a:spcPts val="1990"/>
                        </a:lnSpc>
                        <a:spcBef>
                          <a:spcPts val="0"/>
                        </a:spcBef>
                        <a:spcAft>
                          <a:spcPts val="0"/>
                        </a:spcAft>
                        <a:tabLst>
                          <a:tab pos="5715000" algn="l"/>
                          <a:tab pos="6343650" algn="l"/>
                        </a:tabLst>
                      </a:pPr>
                      <a:endParaRPr lang="en-US" sz="1800" dirty="0">
                        <a:solidFill>
                          <a:schemeClr val="tx1"/>
                        </a:solidFill>
                        <a:latin typeface="Times New Roman"/>
                        <a:ea typeface="Times New Roman"/>
                      </a:endParaRPr>
                    </a:p>
                    <a:p>
                      <a:pPr marL="0" marR="291465" algn="just">
                        <a:lnSpc>
                          <a:spcPts val="1990"/>
                        </a:lnSpc>
                        <a:spcBef>
                          <a:spcPts val="0"/>
                        </a:spcBef>
                        <a:spcAft>
                          <a:spcPts val="0"/>
                        </a:spcAft>
                        <a:tabLst>
                          <a:tab pos="5715000" algn="l"/>
                          <a:tab pos="6343650" algn="l"/>
                        </a:tabLst>
                      </a:pPr>
                      <a:r>
                        <a:rPr lang="en-IN" sz="1800" i="1" dirty="0">
                          <a:solidFill>
                            <a:schemeClr val="tx1"/>
                          </a:solidFill>
                          <a:latin typeface="Times New Roman"/>
                          <a:ea typeface="Times New Roman"/>
                        </a:rPr>
                        <a:t>Speaking Skill – ‘ Circle Time – Let us talk</a:t>
                      </a:r>
                      <a:r>
                        <a:rPr lang="en-IN" sz="1800" i="1" dirty="0" smtClean="0">
                          <a:solidFill>
                            <a:schemeClr val="tx1"/>
                          </a:solidFill>
                          <a:latin typeface="Times New Roman"/>
                          <a:ea typeface="Times New Roman"/>
                        </a:rPr>
                        <a:t>’</a:t>
                      </a:r>
                    </a:p>
                    <a:p>
                      <a:pPr marL="0" marR="291465" algn="just">
                        <a:lnSpc>
                          <a:spcPts val="1990"/>
                        </a:lnSpc>
                        <a:spcBef>
                          <a:spcPts val="0"/>
                        </a:spcBef>
                        <a:spcAft>
                          <a:spcPts val="0"/>
                        </a:spcAft>
                        <a:tabLst>
                          <a:tab pos="5715000" algn="l"/>
                          <a:tab pos="6343650" algn="l"/>
                        </a:tabLst>
                      </a:pPr>
                      <a:endParaRPr lang="en-US" sz="1800" dirty="0">
                        <a:solidFill>
                          <a:schemeClr val="tx1"/>
                        </a:solidFill>
                        <a:latin typeface="Times New Roman"/>
                        <a:ea typeface="Times New Roman"/>
                      </a:endParaRPr>
                    </a:p>
                    <a:p>
                      <a:pPr marL="0" marR="908685" algn="just">
                        <a:lnSpc>
                          <a:spcPts val="1990"/>
                        </a:lnSpc>
                        <a:spcBef>
                          <a:spcPts val="0"/>
                        </a:spcBef>
                        <a:spcAft>
                          <a:spcPts val="0"/>
                        </a:spcAft>
                        <a:tabLst>
                          <a:tab pos="5715000" algn="l"/>
                          <a:tab pos="6343650" algn="l"/>
                        </a:tabLst>
                      </a:pPr>
                      <a:r>
                        <a:rPr lang="en-IN" sz="1800" i="1" dirty="0">
                          <a:solidFill>
                            <a:schemeClr val="tx1"/>
                          </a:solidFill>
                          <a:latin typeface="Times New Roman"/>
                          <a:ea typeface="Times New Roman"/>
                        </a:rPr>
                        <a:t>Reading Skill – ‘Let us say</a:t>
                      </a:r>
                      <a:r>
                        <a:rPr lang="en-IN" sz="1800" i="1" dirty="0" smtClean="0">
                          <a:solidFill>
                            <a:schemeClr val="tx1"/>
                          </a:solidFill>
                          <a:latin typeface="Times New Roman"/>
                          <a:ea typeface="Times New Roman"/>
                        </a:rPr>
                        <a:t>’</a:t>
                      </a:r>
                    </a:p>
                    <a:p>
                      <a:pPr marL="0" marR="908685" algn="just">
                        <a:lnSpc>
                          <a:spcPts val="1990"/>
                        </a:lnSpc>
                        <a:spcBef>
                          <a:spcPts val="0"/>
                        </a:spcBef>
                        <a:spcAft>
                          <a:spcPts val="0"/>
                        </a:spcAft>
                        <a:tabLst>
                          <a:tab pos="5715000" algn="l"/>
                          <a:tab pos="6343650" algn="l"/>
                        </a:tabLst>
                      </a:pPr>
                      <a:endParaRPr lang="en-US" sz="1800" dirty="0">
                        <a:solidFill>
                          <a:schemeClr val="tx1"/>
                        </a:solidFill>
                        <a:latin typeface="Times New Roman"/>
                        <a:ea typeface="Times New Roman"/>
                      </a:endParaRPr>
                    </a:p>
                  </a:txBody>
                  <a:tcPr marL="68580" marR="68580" marT="0" marB="0"/>
                </a:tc>
              </a:tr>
            </a:tbl>
          </a:graphicData>
        </a:graphic>
      </p:graphicFrame>
      <p:sp>
        <p:nvSpPr>
          <p:cNvPr id="2" name="Title 1"/>
          <p:cNvSpPr>
            <a:spLocks noGrp="1"/>
          </p:cNvSpPr>
          <p:nvPr>
            <p:ph type="title"/>
          </p:nvPr>
        </p:nvSpPr>
        <p:spPr/>
        <p:txBody>
          <a:bodyPr/>
          <a:lstStyle/>
          <a:p>
            <a:r>
              <a:rPr lang="en-US" sz="2400" dirty="0" err="1" smtClean="0">
                <a:solidFill>
                  <a:srgbClr val="00B050"/>
                </a:solidFill>
                <a:latin typeface="Times New Roman" pitchFamily="18" charset="0"/>
                <a:cs typeface="Times New Roman" pitchFamily="18" charset="0"/>
              </a:rPr>
              <a:t>Contd</a:t>
            </a:r>
            <a:r>
              <a:rPr lang="en-US" dirty="0" smtClean="0">
                <a:solidFill>
                  <a:srgbClr val="00B050"/>
                </a:solidFill>
              </a:rPr>
              <a:t>…</a:t>
            </a:r>
            <a:endParaRPr lang="en-US" dirty="0">
              <a:solidFill>
                <a:srgbClr val="00B050"/>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19200"/>
            <a:ext cx="8229600" cy="4788091"/>
          </a:xfrm>
        </p:spPr>
        <p:txBody>
          <a:bodyPr>
            <a:normAutofit/>
          </a:bodyPr>
          <a:lstStyle/>
          <a:p>
            <a:pPr algn="just">
              <a:buNone/>
            </a:pPr>
            <a:r>
              <a:rPr lang="en-IN" sz="2400" dirty="0" smtClean="0">
                <a:latin typeface="Times New Roman" pitchFamily="18" charset="0"/>
                <a:cs typeface="Times New Roman" pitchFamily="18" charset="0"/>
              </a:rPr>
              <a:t>To support the trainees to..…</a:t>
            </a:r>
            <a:endParaRPr lang="en-US" sz="2400" dirty="0" smtClean="0">
              <a:latin typeface="Times New Roman" pitchFamily="18" charset="0"/>
              <a:cs typeface="Times New Roman" pitchFamily="18" charset="0"/>
            </a:endParaRPr>
          </a:p>
          <a:p>
            <a:pPr algn="just">
              <a:buNone/>
            </a:pPr>
            <a:endParaRPr lang="en-US" sz="2400" dirty="0" smtClean="0">
              <a:latin typeface="Times New Roman" pitchFamily="18" charset="0"/>
              <a:cs typeface="Times New Roman" pitchFamily="18" charset="0"/>
            </a:endParaRPr>
          </a:p>
          <a:p>
            <a:pPr lvl="0" algn="just"/>
            <a:r>
              <a:rPr lang="en-IN" sz="2400" b="1" dirty="0" smtClean="0">
                <a:solidFill>
                  <a:srgbClr val="FF0000"/>
                </a:solidFill>
                <a:latin typeface="Times New Roman" pitchFamily="18" charset="0"/>
                <a:cs typeface="Times New Roman" pitchFamily="18" charset="0"/>
              </a:rPr>
              <a:t>understand</a:t>
            </a:r>
            <a:r>
              <a:rPr lang="en-IN" sz="2400" dirty="0" smtClean="0">
                <a:latin typeface="Times New Roman" pitchFamily="18" charset="0"/>
                <a:cs typeface="Times New Roman" pitchFamily="18" charset="0"/>
              </a:rPr>
              <a:t> the various </a:t>
            </a:r>
            <a:r>
              <a:rPr lang="en-IN" sz="2400" b="1" dirty="0" smtClean="0">
                <a:solidFill>
                  <a:srgbClr val="FF0000"/>
                </a:solidFill>
                <a:latin typeface="Times New Roman" pitchFamily="18" charset="0"/>
                <a:cs typeface="Times New Roman" pitchFamily="18" charset="0"/>
              </a:rPr>
              <a:t>aspects of language </a:t>
            </a:r>
            <a:r>
              <a:rPr lang="en-IN" sz="2400" dirty="0" smtClean="0">
                <a:latin typeface="Times New Roman" pitchFamily="18" charset="0"/>
                <a:cs typeface="Times New Roman" pitchFamily="18" charset="0"/>
              </a:rPr>
              <a:t>education </a:t>
            </a:r>
          </a:p>
          <a:p>
            <a:pPr lvl="0" algn="just">
              <a:buNone/>
            </a:pPr>
            <a:endParaRPr lang="en-IN" sz="2400" dirty="0" smtClean="0">
              <a:latin typeface="Times New Roman" pitchFamily="18" charset="0"/>
              <a:cs typeface="Times New Roman" pitchFamily="18" charset="0"/>
            </a:endParaRPr>
          </a:p>
          <a:p>
            <a:pPr lvl="0" algn="just"/>
            <a:r>
              <a:rPr lang="en-IN" sz="2400" b="1" dirty="0" smtClean="0">
                <a:solidFill>
                  <a:srgbClr val="FF0000"/>
                </a:solidFill>
                <a:latin typeface="Times New Roman" pitchFamily="18" charset="0"/>
                <a:cs typeface="Times New Roman" pitchFamily="18" charset="0"/>
              </a:rPr>
              <a:t>familiarise</a:t>
            </a:r>
            <a:r>
              <a:rPr lang="en-IN" sz="2400" dirty="0" smtClean="0">
                <a:latin typeface="Times New Roman" pitchFamily="18" charset="0"/>
                <a:cs typeface="Times New Roman" pitchFamily="18" charset="0"/>
              </a:rPr>
              <a:t> teachers with the </a:t>
            </a:r>
            <a:r>
              <a:rPr lang="en-IN" sz="2400" b="1" dirty="0" smtClean="0">
                <a:solidFill>
                  <a:srgbClr val="FF0000"/>
                </a:solidFill>
                <a:latin typeface="Times New Roman" pitchFamily="18" charset="0"/>
                <a:cs typeface="Times New Roman" pitchFamily="18" charset="0"/>
              </a:rPr>
              <a:t>approach of integrated skills </a:t>
            </a:r>
            <a:r>
              <a:rPr lang="en-IN" sz="2400" dirty="0" smtClean="0">
                <a:latin typeface="Times New Roman" pitchFamily="18" charset="0"/>
                <a:cs typeface="Times New Roman" pitchFamily="18" charset="0"/>
              </a:rPr>
              <a:t>(LSRW) for literacy and language learning</a:t>
            </a:r>
          </a:p>
          <a:p>
            <a:pPr lvl="0" algn="just">
              <a:buNone/>
            </a:pPr>
            <a:r>
              <a:rPr lang="en-IN" sz="2400" dirty="0" smtClean="0">
                <a:latin typeface="Times New Roman" pitchFamily="18" charset="0"/>
                <a:cs typeface="Times New Roman" pitchFamily="18" charset="0"/>
              </a:rPr>
              <a:t> </a:t>
            </a:r>
          </a:p>
          <a:p>
            <a:pPr lvl="0" algn="just"/>
            <a:r>
              <a:rPr lang="en-IN" sz="2400" b="1" dirty="0" smtClean="0">
                <a:solidFill>
                  <a:srgbClr val="FF0000"/>
                </a:solidFill>
                <a:latin typeface="Times New Roman" pitchFamily="18" charset="0"/>
                <a:cs typeface="Times New Roman" pitchFamily="18" charset="0"/>
              </a:rPr>
              <a:t>engage children </a:t>
            </a:r>
            <a:r>
              <a:rPr lang="en-IN" sz="2400" dirty="0" smtClean="0">
                <a:latin typeface="Times New Roman" pitchFamily="18" charset="0"/>
                <a:cs typeface="Times New Roman" pitchFamily="18" charset="0"/>
              </a:rPr>
              <a:t>in context based </a:t>
            </a:r>
            <a:r>
              <a:rPr lang="en-IN" sz="2400" b="1" dirty="0" smtClean="0">
                <a:solidFill>
                  <a:srgbClr val="FF0000"/>
                </a:solidFill>
                <a:latin typeface="Times New Roman" pitchFamily="18" charset="0"/>
                <a:cs typeface="Times New Roman" pitchFamily="18" charset="0"/>
              </a:rPr>
              <a:t>activities</a:t>
            </a:r>
            <a:r>
              <a:rPr lang="en-IN" sz="2400" dirty="0" smtClean="0">
                <a:latin typeface="Times New Roman" pitchFamily="18" charset="0"/>
                <a:cs typeface="Times New Roman" pitchFamily="18" charset="0"/>
              </a:rPr>
              <a:t> for developing </a:t>
            </a:r>
            <a:r>
              <a:rPr lang="en-IN" sz="2400" b="1" dirty="0" smtClean="0">
                <a:solidFill>
                  <a:srgbClr val="FF0000"/>
                </a:solidFill>
                <a:latin typeface="Times New Roman" pitchFamily="18" charset="0"/>
                <a:cs typeface="Times New Roman" pitchFamily="18" charset="0"/>
              </a:rPr>
              <a:t>communicative competence</a:t>
            </a:r>
          </a:p>
          <a:p>
            <a:pPr lvl="0" algn="just"/>
            <a:endParaRPr lang="en-IN" sz="2400" dirty="0" smtClean="0">
              <a:latin typeface="Times New Roman" pitchFamily="18" charset="0"/>
              <a:cs typeface="Times New Roman" pitchFamily="18" charset="0"/>
            </a:endParaRPr>
          </a:p>
          <a:p>
            <a:pPr lvl="0" algn="just"/>
            <a:r>
              <a:rPr lang="en-IN" sz="2400" dirty="0" smtClean="0">
                <a:latin typeface="Times New Roman" pitchFamily="18" charset="0"/>
                <a:cs typeface="Times New Roman" pitchFamily="18" charset="0"/>
              </a:rPr>
              <a:t> provide authentic texts and assessment as learning approach</a:t>
            </a:r>
            <a:endParaRPr lang="en-US" sz="2400" dirty="0" smtClean="0">
              <a:latin typeface="Times New Roman" pitchFamily="18" charset="0"/>
              <a:cs typeface="Times New Roman" pitchFamily="18" charset="0"/>
            </a:endParaRPr>
          </a:p>
          <a:p>
            <a:endParaRPr lang="en-US" dirty="0" smtClean="0"/>
          </a:p>
          <a:p>
            <a:pPr lvl="0"/>
            <a:endParaRPr lang="en-IN" dirty="0" smtClean="0"/>
          </a:p>
          <a:p>
            <a:pPr>
              <a:buNone/>
            </a:pPr>
            <a:endParaRPr lang="en-US" dirty="0"/>
          </a:p>
        </p:txBody>
      </p:sp>
      <p:sp>
        <p:nvSpPr>
          <p:cNvPr id="3" name="Title 2"/>
          <p:cNvSpPr>
            <a:spLocks noGrp="1"/>
          </p:cNvSpPr>
          <p:nvPr>
            <p:ph type="title"/>
          </p:nvPr>
        </p:nvSpPr>
        <p:spPr>
          <a:xfrm>
            <a:off x="457200" y="274638"/>
            <a:ext cx="8229600" cy="868362"/>
          </a:xfrm>
        </p:spPr>
        <p:txBody>
          <a:bodyPr>
            <a:normAutofit/>
          </a:bodyPr>
          <a:lstStyle/>
          <a:p>
            <a:pPr algn="ctr"/>
            <a:r>
              <a:rPr lang="en-US" sz="2400" dirty="0" smtClean="0">
                <a:solidFill>
                  <a:srgbClr val="00B050"/>
                </a:solidFill>
                <a:latin typeface="Times New Roman" pitchFamily="18" charset="0"/>
                <a:cs typeface="Times New Roman" pitchFamily="18" charset="0"/>
              </a:rPr>
              <a:t>LEARNING OBJECTIVES</a:t>
            </a:r>
            <a:endParaRPr lang="en-US" sz="2400" dirty="0">
              <a:solidFill>
                <a:srgbClr val="00B05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just">
              <a:lnSpc>
                <a:spcPct val="150000"/>
              </a:lnSpc>
              <a:buNone/>
            </a:pPr>
            <a:r>
              <a:rPr lang="en-IN" sz="2400" dirty="0" smtClean="0">
                <a:latin typeface="Times New Roman" pitchFamily="18" charset="0"/>
                <a:cs typeface="Times New Roman" pitchFamily="18" charset="0"/>
              </a:rPr>
              <a:t>   		 In </a:t>
            </a:r>
            <a:r>
              <a:rPr lang="en-IN" sz="2400" dirty="0">
                <a:latin typeface="Times New Roman" pitchFamily="18" charset="0"/>
                <a:cs typeface="Times New Roman" pitchFamily="18" charset="0"/>
              </a:rPr>
              <a:t>primary classes the exercises ‘</a:t>
            </a:r>
            <a:r>
              <a:rPr lang="en-IN" sz="2400" b="1" dirty="0">
                <a:solidFill>
                  <a:srgbClr val="FF0000"/>
                </a:solidFill>
                <a:latin typeface="Times New Roman" pitchFamily="18" charset="0"/>
                <a:cs typeface="Times New Roman" pitchFamily="18" charset="0"/>
              </a:rPr>
              <a:t>Let us talk</a:t>
            </a:r>
            <a:r>
              <a:rPr lang="en-IN" sz="2400" b="1" dirty="0">
                <a:latin typeface="Times New Roman" pitchFamily="18" charset="0"/>
                <a:cs typeface="Times New Roman" pitchFamily="18" charset="0"/>
              </a:rPr>
              <a:t>’ </a:t>
            </a:r>
            <a:r>
              <a:rPr lang="en-IN" sz="2400" dirty="0">
                <a:latin typeface="Times New Roman" pitchFamily="18" charset="0"/>
                <a:cs typeface="Times New Roman" pitchFamily="18" charset="0"/>
              </a:rPr>
              <a:t>and </a:t>
            </a:r>
            <a:r>
              <a:rPr lang="en-IN" sz="2400" b="1" dirty="0">
                <a:latin typeface="Times New Roman" pitchFamily="18" charset="0"/>
                <a:cs typeface="Times New Roman" pitchFamily="18" charset="0"/>
              </a:rPr>
              <a:t>‘</a:t>
            </a:r>
            <a:r>
              <a:rPr lang="en-IN" sz="2400" b="1" dirty="0">
                <a:solidFill>
                  <a:srgbClr val="FF0000"/>
                </a:solidFill>
                <a:latin typeface="Times New Roman" pitchFamily="18" charset="0"/>
                <a:cs typeface="Times New Roman" pitchFamily="18" charset="0"/>
              </a:rPr>
              <a:t>Let us use</a:t>
            </a:r>
            <a:r>
              <a:rPr lang="en-IN" sz="2400" b="1" dirty="0">
                <a:latin typeface="Times New Roman" pitchFamily="18" charset="0"/>
                <a:cs typeface="Times New Roman" pitchFamily="18" charset="0"/>
              </a:rPr>
              <a:t>’ </a:t>
            </a:r>
            <a:r>
              <a:rPr lang="en-IN" sz="2400" dirty="0">
                <a:latin typeface="Times New Roman" pitchFamily="18" charset="0"/>
                <a:cs typeface="Times New Roman" pitchFamily="18" charset="0"/>
              </a:rPr>
              <a:t>focus on developing </a:t>
            </a:r>
            <a:r>
              <a:rPr lang="en-IN" sz="2400" b="1" dirty="0">
                <a:solidFill>
                  <a:srgbClr val="FF0000"/>
                </a:solidFill>
                <a:latin typeface="Times New Roman" pitchFamily="18" charset="0"/>
                <a:cs typeface="Times New Roman" pitchFamily="18" charset="0"/>
              </a:rPr>
              <a:t>Basic  Interpersonal Communication Skills</a:t>
            </a:r>
            <a:r>
              <a:rPr lang="en-IN" sz="2400" dirty="0">
                <a:latin typeface="Times New Roman" pitchFamily="18" charset="0"/>
                <a:cs typeface="Times New Roman" pitchFamily="18" charset="0"/>
              </a:rPr>
              <a:t>(BICS), whereas </a:t>
            </a:r>
            <a:r>
              <a:rPr lang="en-IN" sz="2400" b="1" dirty="0">
                <a:solidFill>
                  <a:srgbClr val="FF0000"/>
                </a:solidFill>
                <a:latin typeface="Times New Roman" pitchFamily="18" charset="0"/>
                <a:cs typeface="Times New Roman" pitchFamily="18" charset="0"/>
              </a:rPr>
              <a:t>Cognitively  Advanced Language Proficiency</a:t>
            </a:r>
            <a:r>
              <a:rPr lang="en-IN" sz="2400" b="1" dirty="0">
                <a:latin typeface="Times New Roman" pitchFamily="18" charset="0"/>
                <a:cs typeface="Times New Roman" pitchFamily="18" charset="0"/>
              </a:rPr>
              <a:t> </a:t>
            </a:r>
            <a:r>
              <a:rPr lang="en-IN" sz="2400" dirty="0">
                <a:latin typeface="Times New Roman" pitchFamily="18" charset="0"/>
                <a:cs typeface="Times New Roman" pitchFamily="18" charset="0"/>
              </a:rPr>
              <a:t>(CALP) develops gradually as they progress to their higher classes. The creative writing activities and Connecting to self (Upper primary classes) exercises focus on developing CALP among pupils.</a:t>
            </a:r>
            <a:endParaRPr lang="en-US" sz="2400" dirty="0">
              <a:latin typeface="Times New Roman" pitchFamily="18" charset="0"/>
              <a:cs typeface="Times New Roman" pitchFamily="18" charset="0"/>
            </a:endParaRPr>
          </a:p>
          <a:p>
            <a:pPr>
              <a:buNone/>
            </a:pPr>
            <a:endParaRPr lang="en-US" dirty="0"/>
          </a:p>
        </p:txBody>
      </p:sp>
      <p:sp>
        <p:nvSpPr>
          <p:cNvPr id="2" name="Title 1"/>
          <p:cNvSpPr>
            <a:spLocks noGrp="1"/>
          </p:cNvSpPr>
          <p:nvPr>
            <p:ph type="title"/>
          </p:nvPr>
        </p:nvSpPr>
        <p:spPr/>
        <p:txBody>
          <a:bodyPr>
            <a:normAutofit fontScale="90000"/>
          </a:bodyPr>
          <a:lstStyle/>
          <a:p>
            <a:r>
              <a:rPr lang="en-US" sz="2400" dirty="0" smtClean="0">
                <a:solidFill>
                  <a:schemeClr val="tx1"/>
                </a:solidFill>
                <a:latin typeface="Times New Roman" pitchFamily="18" charset="0"/>
                <a:cs typeface="Times New Roman" pitchFamily="18" charset="0"/>
              </a:rPr>
              <a:t/>
            </a:r>
            <a:br>
              <a:rPr lang="en-US" sz="2400" dirty="0" smtClean="0">
                <a:solidFill>
                  <a:schemeClr val="tx1"/>
                </a:solidFill>
                <a:latin typeface="Times New Roman" pitchFamily="18" charset="0"/>
                <a:cs typeface="Times New Roman" pitchFamily="18" charset="0"/>
              </a:rPr>
            </a:br>
            <a:r>
              <a:rPr lang="en-US" sz="2400" dirty="0" smtClean="0">
                <a:solidFill>
                  <a:schemeClr val="tx1"/>
                </a:solidFill>
                <a:latin typeface="Times New Roman" pitchFamily="18" charset="0"/>
                <a:cs typeface="Times New Roman" pitchFamily="18" charset="0"/>
              </a:rPr>
              <a:t/>
            </a:r>
            <a:br>
              <a:rPr lang="en-US" sz="2400" dirty="0" smtClean="0">
                <a:solidFill>
                  <a:schemeClr val="tx1"/>
                </a:solidFill>
                <a:latin typeface="Times New Roman" pitchFamily="18" charset="0"/>
                <a:cs typeface="Times New Roman" pitchFamily="18" charset="0"/>
              </a:rPr>
            </a:br>
            <a:r>
              <a:rPr lang="en-US" sz="2400" dirty="0" smtClean="0">
                <a:solidFill>
                  <a:srgbClr val="00B050"/>
                </a:solidFill>
                <a:latin typeface="Times New Roman" pitchFamily="18" charset="0"/>
                <a:cs typeface="Times New Roman" pitchFamily="18" charset="0"/>
              </a:rPr>
              <a:t>NOTE</a:t>
            </a:r>
            <a:r>
              <a:rPr lang="en-US" sz="2400" dirty="0" smtClean="0"/>
              <a:t/>
            </a:r>
            <a:br>
              <a:rPr lang="en-US" sz="2400" dirty="0" smtClean="0"/>
            </a:br>
            <a:endParaRPr lang="en-US" sz="2400"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66800"/>
            <a:ext cx="8229600" cy="4940491"/>
          </a:xfrm>
        </p:spPr>
        <p:txBody>
          <a:bodyPr>
            <a:normAutofit/>
          </a:bodyPr>
          <a:lstStyle/>
          <a:p>
            <a:pPr algn="just"/>
            <a:r>
              <a:rPr lang="en-IN" sz="2400" dirty="0">
                <a:latin typeface="Times New Roman" pitchFamily="18" charset="0"/>
                <a:cs typeface="Times New Roman" pitchFamily="18" charset="0"/>
              </a:rPr>
              <a:t>It is important that children have access to books which are meant for enhancing their literacy skills. </a:t>
            </a:r>
            <a:endParaRPr lang="en-IN" sz="2400" dirty="0" smtClean="0">
              <a:latin typeface="Times New Roman" pitchFamily="18" charset="0"/>
              <a:cs typeface="Times New Roman" pitchFamily="18" charset="0"/>
            </a:endParaRPr>
          </a:p>
          <a:p>
            <a:pPr algn="just">
              <a:buNone/>
            </a:pPr>
            <a:endParaRPr lang="en-IN" sz="2400" dirty="0" smtClean="0">
              <a:latin typeface="Times New Roman" pitchFamily="18" charset="0"/>
              <a:cs typeface="Times New Roman" pitchFamily="18" charset="0"/>
            </a:endParaRPr>
          </a:p>
          <a:p>
            <a:pPr algn="just"/>
            <a:r>
              <a:rPr lang="en-IN" sz="2400" dirty="0" smtClean="0">
                <a:latin typeface="Times New Roman" pitchFamily="18" charset="0"/>
                <a:cs typeface="Times New Roman" pitchFamily="18" charset="0"/>
              </a:rPr>
              <a:t>Literature </a:t>
            </a:r>
            <a:r>
              <a:rPr lang="en-IN" sz="2400" dirty="0">
                <a:latin typeface="Times New Roman" pitchFamily="18" charset="0"/>
                <a:cs typeface="Times New Roman" pitchFamily="18" charset="0"/>
              </a:rPr>
              <a:t>for children is considered an authentic source of material for reading</a:t>
            </a:r>
            <a:r>
              <a:rPr lang="en-IN" sz="2400" dirty="0" smtClean="0">
                <a:latin typeface="Times New Roman" pitchFamily="18" charset="0"/>
                <a:cs typeface="Times New Roman" pitchFamily="18" charset="0"/>
              </a:rPr>
              <a:t>.</a:t>
            </a:r>
          </a:p>
          <a:p>
            <a:pPr algn="just">
              <a:buNone/>
            </a:pPr>
            <a:endParaRPr lang="en-IN" sz="2400" dirty="0" smtClean="0">
              <a:latin typeface="Times New Roman" pitchFamily="18" charset="0"/>
              <a:cs typeface="Times New Roman" pitchFamily="18" charset="0"/>
            </a:endParaRPr>
          </a:p>
          <a:p>
            <a:pPr algn="just"/>
            <a:r>
              <a:rPr lang="en-IN" sz="2400" dirty="0">
                <a:latin typeface="Times New Roman" pitchFamily="18" charset="0"/>
                <a:cs typeface="Times New Roman" pitchFamily="18" charset="0"/>
              </a:rPr>
              <a:t>Reading stories to children opens up the process of learning language skills in an integrated manner. </a:t>
            </a:r>
            <a:endParaRPr lang="en-IN" sz="2400" dirty="0" smtClean="0">
              <a:latin typeface="Times New Roman" pitchFamily="18" charset="0"/>
              <a:cs typeface="Times New Roman" pitchFamily="18" charset="0"/>
            </a:endParaRPr>
          </a:p>
          <a:p>
            <a:pPr algn="just">
              <a:buNone/>
            </a:pPr>
            <a:endParaRPr lang="en-IN" sz="2400" dirty="0" smtClean="0">
              <a:latin typeface="Times New Roman" pitchFamily="18" charset="0"/>
              <a:cs typeface="Times New Roman" pitchFamily="18" charset="0"/>
            </a:endParaRPr>
          </a:p>
          <a:p>
            <a:pPr algn="just"/>
            <a:r>
              <a:rPr lang="en-IN" sz="2400" dirty="0" smtClean="0">
                <a:latin typeface="Times New Roman" pitchFamily="18" charset="0"/>
                <a:cs typeface="Times New Roman" pitchFamily="18" charset="0"/>
              </a:rPr>
              <a:t>A </a:t>
            </a:r>
            <a:r>
              <a:rPr lang="en-IN" sz="2400" dirty="0">
                <a:latin typeface="Times New Roman" pitchFamily="18" charset="0"/>
                <a:cs typeface="Times New Roman" pitchFamily="18" charset="0"/>
              </a:rPr>
              <a:t>story or poem from such literature, for instance, motivates them to read, listen, speak and write. </a:t>
            </a:r>
            <a:r>
              <a:rPr lang="en-IN" sz="2400" dirty="0" smtClean="0">
                <a:latin typeface="Times New Roman" pitchFamily="18" charset="0"/>
                <a:cs typeface="Times New Roman" pitchFamily="18" charset="0"/>
              </a:rPr>
              <a:t> </a:t>
            </a:r>
            <a:endParaRPr lang="en-US" sz="2400" dirty="0">
              <a:latin typeface="Times New Roman" pitchFamily="18" charset="0"/>
              <a:cs typeface="Times New Roman" pitchFamily="18" charset="0"/>
            </a:endParaRPr>
          </a:p>
        </p:txBody>
      </p:sp>
      <p:sp>
        <p:nvSpPr>
          <p:cNvPr id="2" name="Title 1"/>
          <p:cNvSpPr>
            <a:spLocks noGrp="1"/>
          </p:cNvSpPr>
          <p:nvPr>
            <p:ph type="title"/>
          </p:nvPr>
        </p:nvSpPr>
        <p:spPr>
          <a:xfrm>
            <a:off x="457200" y="274638"/>
            <a:ext cx="8229600" cy="563562"/>
          </a:xfrm>
        </p:spPr>
        <p:txBody>
          <a:bodyPr>
            <a:normAutofit fontScale="90000"/>
          </a:bodyPr>
          <a:lstStyle/>
          <a:p>
            <a:pPr algn="ctr"/>
            <a:r>
              <a:rPr lang="en-IN" sz="2400" b="1" dirty="0" smtClean="0">
                <a:latin typeface="Times New Roman" pitchFamily="18" charset="0"/>
                <a:cs typeface="Times New Roman" pitchFamily="18" charset="0"/>
              </a:rPr>
              <a:t/>
            </a:r>
            <a:br>
              <a:rPr lang="en-IN" sz="2400" b="1" dirty="0" smtClean="0">
                <a:latin typeface="Times New Roman" pitchFamily="18" charset="0"/>
                <a:cs typeface="Times New Roman" pitchFamily="18" charset="0"/>
              </a:rPr>
            </a:br>
            <a:r>
              <a:rPr lang="en-IN" sz="2400" b="1" dirty="0" smtClean="0">
                <a:solidFill>
                  <a:srgbClr val="FF0000"/>
                </a:solidFill>
                <a:latin typeface="Times New Roman" pitchFamily="18" charset="0"/>
                <a:cs typeface="Times New Roman" pitchFamily="18" charset="0"/>
              </a:rPr>
              <a:t>LITERATURE FOR CHILDREN</a:t>
            </a:r>
            <a:r>
              <a:rPr lang="en-US" dirty="0"/>
              <a:t/>
            </a:r>
            <a:br>
              <a:rPr lang="en-US" dirty="0"/>
            </a:br>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numCol="2">
            <a:normAutofit/>
          </a:bodyPr>
          <a:lstStyle/>
          <a:p>
            <a:pPr lvl="0"/>
            <a:r>
              <a:rPr lang="en-IN" sz="2400" dirty="0">
                <a:latin typeface="Times New Roman" pitchFamily="18" charset="0"/>
                <a:cs typeface="Times New Roman" pitchFamily="18" charset="0"/>
              </a:rPr>
              <a:t>Picture books and ‘beginning to read’ books for the early </a:t>
            </a:r>
            <a:r>
              <a:rPr lang="en-IN" sz="2400" dirty="0" smtClean="0">
                <a:latin typeface="Times New Roman" pitchFamily="18" charset="0"/>
                <a:cs typeface="Times New Roman" pitchFamily="18" charset="0"/>
              </a:rPr>
              <a:t>reader</a:t>
            </a:r>
          </a:p>
          <a:p>
            <a:pPr lvl="0">
              <a:buNone/>
            </a:pPr>
            <a:endParaRPr lang="en-US" sz="2400" dirty="0">
              <a:latin typeface="Times New Roman" pitchFamily="18" charset="0"/>
              <a:cs typeface="Times New Roman" pitchFamily="18" charset="0"/>
            </a:endParaRPr>
          </a:p>
          <a:p>
            <a:pPr lvl="0"/>
            <a:r>
              <a:rPr lang="en-IN" sz="2400" dirty="0">
                <a:latin typeface="Times New Roman" pitchFamily="18" charset="0"/>
                <a:cs typeface="Times New Roman" pitchFamily="18" charset="0"/>
              </a:rPr>
              <a:t>Fairy stories</a:t>
            </a:r>
            <a:endParaRPr lang="en-US" sz="2400" dirty="0">
              <a:latin typeface="Times New Roman" pitchFamily="18" charset="0"/>
              <a:cs typeface="Times New Roman" pitchFamily="18" charset="0"/>
            </a:endParaRPr>
          </a:p>
          <a:p>
            <a:pPr>
              <a:buNone/>
            </a:pPr>
            <a:endParaRPr lang="en-US" sz="2400" dirty="0">
              <a:latin typeface="Times New Roman" pitchFamily="18" charset="0"/>
              <a:cs typeface="Times New Roman" pitchFamily="18" charset="0"/>
            </a:endParaRPr>
          </a:p>
          <a:p>
            <a:pPr lvl="0"/>
            <a:r>
              <a:rPr lang="en-IN" sz="2400" dirty="0">
                <a:latin typeface="Times New Roman" pitchFamily="18" charset="0"/>
                <a:cs typeface="Times New Roman" pitchFamily="18" charset="0"/>
              </a:rPr>
              <a:t>Animal stories</a:t>
            </a:r>
            <a:endParaRPr lang="en-US" sz="2400" dirty="0">
              <a:latin typeface="Times New Roman" pitchFamily="18" charset="0"/>
              <a:cs typeface="Times New Roman" pitchFamily="18" charset="0"/>
            </a:endParaRPr>
          </a:p>
          <a:p>
            <a:pPr>
              <a:buNone/>
            </a:pPr>
            <a:r>
              <a:rPr lang="en-IN" sz="2400" dirty="0">
                <a:latin typeface="Times New Roman" pitchFamily="18" charset="0"/>
                <a:cs typeface="Times New Roman" pitchFamily="18" charset="0"/>
              </a:rPr>
              <a:t> </a:t>
            </a:r>
            <a:endParaRPr lang="en-US" sz="2400" dirty="0">
              <a:latin typeface="Times New Roman" pitchFamily="18" charset="0"/>
              <a:cs typeface="Times New Roman" pitchFamily="18" charset="0"/>
            </a:endParaRPr>
          </a:p>
          <a:p>
            <a:pPr lvl="0"/>
            <a:r>
              <a:rPr lang="en-IN" sz="2400" dirty="0">
                <a:latin typeface="Times New Roman" pitchFamily="18" charset="0"/>
                <a:cs typeface="Times New Roman" pitchFamily="18" charset="0"/>
              </a:rPr>
              <a:t>Folk tales, poems and songs</a:t>
            </a:r>
            <a:endParaRPr lang="en-US" sz="2400" dirty="0">
              <a:latin typeface="Times New Roman" pitchFamily="18" charset="0"/>
              <a:cs typeface="Times New Roman" pitchFamily="18" charset="0"/>
            </a:endParaRPr>
          </a:p>
          <a:p>
            <a:pPr>
              <a:buNone/>
            </a:pPr>
            <a:r>
              <a:rPr lang="en-IN" sz="2400" dirty="0">
                <a:latin typeface="Times New Roman" pitchFamily="18" charset="0"/>
                <a:cs typeface="Times New Roman" pitchFamily="18" charset="0"/>
              </a:rPr>
              <a:t> </a:t>
            </a:r>
            <a:endParaRPr lang="en-US" sz="2400" dirty="0">
              <a:latin typeface="Times New Roman" pitchFamily="18" charset="0"/>
              <a:cs typeface="Times New Roman" pitchFamily="18" charset="0"/>
            </a:endParaRPr>
          </a:p>
          <a:p>
            <a:pPr lvl="0"/>
            <a:r>
              <a:rPr lang="en-IN" sz="2400" dirty="0">
                <a:latin typeface="Times New Roman" pitchFamily="18" charset="0"/>
                <a:cs typeface="Times New Roman" pitchFamily="18" charset="0"/>
              </a:rPr>
              <a:t>Myths and legends</a:t>
            </a:r>
            <a:endParaRPr lang="en-US" sz="2400" dirty="0">
              <a:latin typeface="Times New Roman" pitchFamily="18" charset="0"/>
              <a:cs typeface="Times New Roman" pitchFamily="18" charset="0"/>
            </a:endParaRPr>
          </a:p>
          <a:p>
            <a:pPr>
              <a:buNone/>
            </a:pPr>
            <a:r>
              <a:rPr lang="en-IN" sz="2400" dirty="0">
                <a:latin typeface="Times New Roman" pitchFamily="18" charset="0"/>
                <a:cs typeface="Times New Roman" pitchFamily="18" charset="0"/>
              </a:rPr>
              <a:t> </a:t>
            </a:r>
            <a:endParaRPr lang="en-US" sz="2400" dirty="0">
              <a:latin typeface="Times New Roman" pitchFamily="18" charset="0"/>
              <a:cs typeface="Times New Roman" pitchFamily="18" charset="0"/>
            </a:endParaRPr>
          </a:p>
          <a:p>
            <a:pPr lvl="0"/>
            <a:r>
              <a:rPr lang="en-IN" sz="2400" dirty="0">
                <a:latin typeface="Times New Roman" pitchFamily="18" charset="0"/>
                <a:cs typeface="Times New Roman" pitchFamily="18" charset="0"/>
              </a:rPr>
              <a:t>Stories from the classics</a:t>
            </a:r>
            <a:endParaRPr lang="en-US" sz="2400" dirty="0">
              <a:latin typeface="Times New Roman" pitchFamily="18" charset="0"/>
              <a:cs typeface="Times New Roman" pitchFamily="18" charset="0"/>
            </a:endParaRPr>
          </a:p>
          <a:p>
            <a:pPr>
              <a:buNone/>
            </a:pPr>
            <a:r>
              <a:rPr lang="en-IN" sz="2400" dirty="0">
                <a:latin typeface="Times New Roman" pitchFamily="18" charset="0"/>
                <a:cs typeface="Times New Roman" pitchFamily="18" charset="0"/>
              </a:rPr>
              <a:t> </a:t>
            </a:r>
            <a:endParaRPr lang="en-US" sz="2400" dirty="0">
              <a:latin typeface="Times New Roman" pitchFamily="18" charset="0"/>
              <a:cs typeface="Times New Roman" pitchFamily="18" charset="0"/>
            </a:endParaRPr>
          </a:p>
          <a:p>
            <a:pPr lvl="0"/>
            <a:r>
              <a:rPr lang="en-IN" sz="2400" dirty="0">
                <a:latin typeface="Times New Roman" pitchFamily="18" charset="0"/>
                <a:cs typeface="Times New Roman" pitchFamily="18" charset="0"/>
              </a:rPr>
              <a:t>Travel and adventure stories</a:t>
            </a:r>
            <a:endParaRPr lang="en-US" sz="2400" dirty="0">
              <a:latin typeface="Times New Roman" pitchFamily="18" charset="0"/>
              <a:cs typeface="Times New Roman" pitchFamily="18" charset="0"/>
            </a:endParaRPr>
          </a:p>
          <a:p>
            <a:pPr>
              <a:buNone/>
            </a:pPr>
            <a:r>
              <a:rPr lang="en-IN" sz="2400" dirty="0">
                <a:latin typeface="Times New Roman" pitchFamily="18" charset="0"/>
                <a:cs typeface="Times New Roman" pitchFamily="18" charset="0"/>
              </a:rPr>
              <a:t> </a:t>
            </a:r>
            <a:endParaRPr lang="en-US" sz="2400" dirty="0">
              <a:latin typeface="Times New Roman" pitchFamily="18" charset="0"/>
              <a:cs typeface="Times New Roman" pitchFamily="18" charset="0"/>
            </a:endParaRPr>
          </a:p>
          <a:p>
            <a:pPr lvl="0"/>
            <a:r>
              <a:rPr lang="en-IN" sz="2400" dirty="0">
                <a:latin typeface="Times New Roman" pitchFamily="18" charset="0"/>
                <a:cs typeface="Times New Roman" pitchFamily="18" charset="0"/>
              </a:rPr>
              <a:t>Tales of heroes of history</a:t>
            </a:r>
            <a:endParaRPr lang="en-US" sz="2400" dirty="0">
              <a:latin typeface="Times New Roman" pitchFamily="18" charset="0"/>
              <a:cs typeface="Times New Roman" pitchFamily="18" charset="0"/>
            </a:endParaRPr>
          </a:p>
          <a:p>
            <a:pPr>
              <a:buNone/>
            </a:pPr>
            <a:endParaRPr lang="en-US" dirty="0"/>
          </a:p>
        </p:txBody>
      </p:sp>
      <p:sp>
        <p:nvSpPr>
          <p:cNvPr id="2" name="Title 1"/>
          <p:cNvSpPr>
            <a:spLocks noGrp="1"/>
          </p:cNvSpPr>
          <p:nvPr>
            <p:ph type="title"/>
          </p:nvPr>
        </p:nvSpPr>
        <p:spPr/>
        <p:txBody>
          <a:bodyPr>
            <a:normAutofit/>
          </a:bodyPr>
          <a:lstStyle/>
          <a:p>
            <a:r>
              <a:rPr lang="en-IN" sz="2400" dirty="0">
                <a:solidFill>
                  <a:srgbClr val="00B050"/>
                </a:solidFill>
                <a:latin typeface="Times New Roman" pitchFamily="18" charset="0"/>
                <a:cs typeface="Times New Roman" pitchFamily="18" charset="0"/>
              </a:rPr>
              <a:t>The following are some of the forms of literature for children</a:t>
            </a:r>
            <a:r>
              <a:rPr lang="en-IN" sz="2400" dirty="0">
                <a:latin typeface="Times New Roman" pitchFamily="18" charset="0"/>
                <a:cs typeface="Times New Roman" pitchFamily="18" charset="0"/>
              </a:rPr>
              <a:t>. </a:t>
            </a:r>
            <a:endParaRPr lang="en-US"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nvPr>
        </p:nvGraphicFramePr>
        <p:xfrm>
          <a:off x="381001" y="1600200"/>
          <a:ext cx="8305800" cy="3664945"/>
        </p:xfrm>
        <a:graphic>
          <a:graphicData uri="http://schemas.openxmlformats.org/drawingml/2006/table">
            <a:tbl>
              <a:tblPr firstRow="1" bandRow="1">
                <a:tableStyleId>{5C22544A-7EE6-4342-B048-85BDC9FD1C3A}</a:tableStyleId>
              </a:tblPr>
              <a:tblGrid>
                <a:gridCol w="3048000"/>
                <a:gridCol w="914400"/>
                <a:gridCol w="4343400"/>
              </a:tblGrid>
              <a:tr h="242371">
                <a:tc>
                  <a:txBody>
                    <a:bodyPr/>
                    <a:lstStyle/>
                    <a:p>
                      <a:pPr marL="0" marR="0" algn="just">
                        <a:spcBef>
                          <a:spcPts val="0"/>
                        </a:spcBef>
                        <a:spcAft>
                          <a:spcPts val="0"/>
                        </a:spcAft>
                        <a:tabLst>
                          <a:tab pos="5715000" algn="l"/>
                          <a:tab pos="6343650" algn="l"/>
                        </a:tabLst>
                      </a:pPr>
                      <a:r>
                        <a:rPr lang="en-IN" sz="2000" b="1" dirty="0" smtClean="0">
                          <a:latin typeface="Times New Roman"/>
                          <a:ea typeface="Times New Roman"/>
                        </a:rPr>
                        <a:t>                   Exemplar</a:t>
                      </a:r>
                      <a:endParaRPr lang="en-US" sz="2000" dirty="0">
                        <a:latin typeface="Times New Roman"/>
                        <a:ea typeface="Times New Roman"/>
                      </a:endParaRPr>
                    </a:p>
                  </a:txBody>
                  <a:tcPr marL="0" marR="0" marT="0" marB="0" anchor="b"/>
                </a:tc>
                <a:tc>
                  <a:txBody>
                    <a:bodyPr/>
                    <a:lstStyle/>
                    <a:p>
                      <a:pPr marL="0" marR="0" algn="just">
                        <a:spcBef>
                          <a:spcPts val="0"/>
                        </a:spcBef>
                        <a:spcAft>
                          <a:spcPts val="0"/>
                        </a:spcAft>
                        <a:tabLst>
                          <a:tab pos="5715000" algn="l"/>
                          <a:tab pos="6343650" algn="l"/>
                        </a:tabLst>
                      </a:pPr>
                      <a:endParaRPr lang="en-IN" sz="2000">
                        <a:latin typeface="Times New Roman"/>
                        <a:ea typeface="Times New Roman"/>
                      </a:endParaRPr>
                    </a:p>
                  </a:txBody>
                  <a:tcPr marL="0" marR="0" marT="0" marB="0" anchor="b"/>
                </a:tc>
                <a:tc>
                  <a:txBody>
                    <a:bodyPr/>
                    <a:lstStyle/>
                    <a:p>
                      <a:pPr marL="0" marR="0" algn="just">
                        <a:spcBef>
                          <a:spcPts val="0"/>
                        </a:spcBef>
                        <a:spcAft>
                          <a:spcPts val="0"/>
                        </a:spcAft>
                        <a:tabLst>
                          <a:tab pos="5715000" algn="l"/>
                          <a:tab pos="6343650" algn="l"/>
                        </a:tabLst>
                      </a:pPr>
                      <a:endParaRPr lang="en-IN" sz="2000">
                        <a:latin typeface="Times New Roman"/>
                        <a:ea typeface="Times New Roman"/>
                      </a:endParaRPr>
                    </a:p>
                  </a:txBody>
                  <a:tcPr marL="0" marR="0" marT="0" marB="0" anchor="b"/>
                </a:tc>
              </a:tr>
              <a:tr h="242371">
                <a:tc>
                  <a:txBody>
                    <a:bodyPr/>
                    <a:lstStyle/>
                    <a:p>
                      <a:pPr marL="0" marR="0" algn="just">
                        <a:spcBef>
                          <a:spcPts val="0"/>
                        </a:spcBef>
                        <a:spcAft>
                          <a:spcPts val="0"/>
                        </a:spcAft>
                        <a:tabLst>
                          <a:tab pos="5715000" algn="l"/>
                          <a:tab pos="6343650" algn="l"/>
                        </a:tabLst>
                      </a:pPr>
                      <a:r>
                        <a:rPr lang="en-IN" sz="2000" i="1" dirty="0">
                          <a:latin typeface="Times New Roman"/>
                          <a:ea typeface="Times New Roman"/>
                        </a:rPr>
                        <a:t>Title of the book</a:t>
                      </a:r>
                      <a:endParaRPr lang="en-US" sz="2000" dirty="0">
                        <a:latin typeface="Times New Roman"/>
                        <a:ea typeface="Times New Roman"/>
                      </a:endParaRPr>
                    </a:p>
                  </a:txBody>
                  <a:tcPr marL="0" marR="0" marT="0" marB="0" anchor="b"/>
                </a:tc>
                <a:tc>
                  <a:txBody>
                    <a:bodyPr/>
                    <a:lstStyle/>
                    <a:p>
                      <a:pPr marL="215900" marR="0" algn="just">
                        <a:spcBef>
                          <a:spcPts val="0"/>
                        </a:spcBef>
                        <a:spcAft>
                          <a:spcPts val="0"/>
                        </a:spcAft>
                        <a:tabLst>
                          <a:tab pos="5715000" algn="l"/>
                          <a:tab pos="6343650" algn="l"/>
                        </a:tabLst>
                      </a:pPr>
                      <a:r>
                        <a:rPr lang="en-IN" sz="2000">
                          <a:latin typeface="Times New Roman"/>
                          <a:ea typeface="Times New Roman"/>
                        </a:rPr>
                        <a:t>–</a:t>
                      </a:r>
                      <a:endParaRPr lang="en-US" sz="2000">
                        <a:latin typeface="Times New Roman"/>
                        <a:ea typeface="Times New Roman"/>
                      </a:endParaRPr>
                    </a:p>
                  </a:txBody>
                  <a:tcPr marL="0" marR="0" marT="0" marB="0" anchor="b"/>
                </a:tc>
                <a:tc>
                  <a:txBody>
                    <a:bodyPr/>
                    <a:lstStyle/>
                    <a:p>
                      <a:pPr marL="190500" marR="0" algn="just">
                        <a:spcBef>
                          <a:spcPts val="0"/>
                        </a:spcBef>
                        <a:spcAft>
                          <a:spcPts val="0"/>
                        </a:spcAft>
                        <a:tabLst>
                          <a:tab pos="5715000" algn="l"/>
                          <a:tab pos="6343650" algn="l"/>
                        </a:tabLst>
                      </a:pPr>
                      <a:r>
                        <a:rPr lang="en-IN" sz="2000">
                          <a:latin typeface="Times New Roman"/>
                          <a:ea typeface="Times New Roman"/>
                        </a:rPr>
                        <a:t>A Crow’s Tale</a:t>
                      </a:r>
                      <a:endParaRPr lang="en-US" sz="2000">
                        <a:latin typeface="Times New Roman"/>
                        <a:ea typeface="Times New Roman"/>
                      </a:endParaRPr>
                    </a:p>
                  </a:txBody>
                  <a:tcPr marL="0" marR="0" marT="0" marB="0" anchor="b"/>
                </a:tc>
              </a:tr>
              <a:tr h="242371">
                <a:tc>
                  <a:txBody>
                    <a:bodyPr/>
                    <a:lstStyle/>
                    <a:p>
                      <a:pPr marL="0" marR="0" algn="just">
                        <a:spcBef>
                          <a:spcPts val="0"/>
                        </a:spcBef>
                        <a:spcAft>
                          <a:spcPts val="0"/>
                        </a:spcAft>
                        <a:tabLst>
                          <a:tab pos="5715000" algn="l"/>
                          <a:tab pos="6343650" algn="l"/>
                        </a:tabLst>
                      </a:pPr>
                      <a:r>
                        <a:rPr lang="en-IN" sz="2000" i="1" dirty="0">
                          <a:latin typeface="Times New Roman"/>
                          <a:ea typeface="Times New Roman"/>
                        </a:rPr>
                        <a:t>Writer and Illustrator</a:t>
                      </a:r>
                      <a:endParaRPr lang="en-US" sz="2000" dirty="0">
                        <a:latin typeface="Times New Roman"/>
                        <a:ea typeface="Times New Roman"/>
                      </a:endParaRPr>
                    </a:p>
                  </a:txBody>
                  <a:tcPr marL="0" marR="0" marT="0" marB="0" anchor="b"/>
                </a:tc>
                <a:tc>
                  <a:txBody>
                    <a:bodyPr/>
                    <a:lstStyle/>
                    <a:p>
                      <a:pPr marL="215900" marR="0" algn="just">
                        <a:spcBef>
                          <a:spcPts val="0"/>
                        </a:spcBef>
                        <a:spcAft>
                          <a:spcPts val="0"/>
                        </a:spcAft>
                        <a:tabLst>
                          <a:tab pos="5715000" algn="l"/>
                          <a:tab pos="6343650" algn="l"/>
                        </a:tabLst>
                      </a:pPr>
                      <a:r>
                        <a:rPr lang="en-IN" sz="2000">
                          <a:latin typeface="Times New Roman"/>
                          <a:ea typeface="Times New Roman"/>
                        </a:rPr>
                        <a:t>–</a:t>
                      </a:r>
                      <a:endParaRPr lang="en-US" sz="2000">
                        <a:latin typeface="Times New Roman"/>
                        <a:ea typeface="Times New Roman"/>
                      </a:endParaRPr>
                    </a:p>
                  </a:txBody>
                  <a:tcPr marL="0" marR="0" marT="0" marB="0" anchor="b"/>
                </a:tc>
                <a:tc>
                  <a:txBody>
                    <a:bodyPr/>
                    <a:lstStyle/>
                    <a:p>
                      <a:pPr marL="190500" marR="0" algn="just">
                        <a:spcBef>
                          <a:spcPts val="0"/>
                        </a:spcBef>
                        <a:spcAft>
                          <a:spcPts val="0"/>
                        </a:spcAft>
                        <a:tabLst>
                          <a:tab pos="5715000" algn="l"/>
                          <a:tab pos="6343650" algn="l"/>
                        </a:tabLst>
                      </a:pPr>
                      <a:r>
                        <a:rPr lang="en-IN" sz="2000">
                          <a:latin typeface="Times New Roman"/>
                          <a:ea typeface="Times New Roman"/>
                        </a:rPr>
                        <a:t>Judhajit Sen Gupta</a:t>
                      </a:r>
                      <a:endParaRPr lang="en-US" sz="2000">
                        <a:latin typeface="Times New Roman"/>
                        <a:ea typeface="Times New Roman"/>
                      </a:endParaRPr>
                    </a:p>
                  </a:txBody>
                  <a:tcPr marL="0" marR="0" marT="0" marB="0" anchor="b"/>
                </a:tc>
              </a:tr>
              <a:tr h="242371">
                <a:tc>
                  <a:txBody>
                    <a:bodyPr/>
                    <a:lstStyle/>
                    <a:p>
                      <a:pPr marL="0" marR="0" algn="just">
                        <a:spcBef>
                          <a:spcPts val="0"/>
                        </a:spcBef>
                        <a:spcAft>
                          <a:spcPts val="0"/>
                        </a:spcAft>
                        <a:tabLst>
                          <a:tab pos="5715000" algn="l"/>
                          <a:tab pos="6343650" algn="l"/>
                        </a:tabLst>
                      </a:pPr>
                      <a:r>
                        <a:rPr lang="en-IN" sz="2000" i="1" dirty="0">
                          <a:latin typeface="Times New Roman"/>
                          <a:ea typeface="Times New Roman"/>
                        </a:rPr>
                        <a:t>Publisher</a:t>
                      </a:r>
                      <a:endParaRPr lang="en-US" sz="2000" dirty="0">
                        <a:latin typeface="Times New Roman"/>
                        <a:ea typeface="Times New Roman"/>
                      </a:endParaRPr>
                    </a:p>
                  </a:txBody>
                  <a:tcPr marL="0" marR="0" marT="0" marB="0" anchor="b"/>
                </a:tc>
                <a:tc>
                  <a:txBody>
                    <a:bodyPr/>
                    <a:lstStyle/>
                    <a:p>
                      <a:pPr marL="215900" marR="0" algn="just">
                        <a:spcBef>
                          <a:spcPts val="0"/>
                        </a:spcBef>
                        <a:spcAft>
                          <a:spcPts val="0"/>
                        </a:spcAft>
                        <a:tabLst>
                          <a:tab pos="5715000" algn="l"/>
                          <a:tab pos="6343650" algn="l"/>
                        </a:tabLst>
                      </a:pPr>
                      <a:r>
                        <a:rPr lang="en-IN" sz="2000">
                          <a:latin typeface="Times New Roman"/>
                          <a:ea typeface="Times New Roman"/>
                        </a:rPr>
                        <a:t>–</a:t>
                      </a:r>
                      <a:endParaRPr lang="en-US" sz="2000">
                        <a:latin typeface="Times New Roman"/>
                        <a:ea typeface="Times New Roman"/>
                      </a:endParaRPr>
                    </a:p>
                  </a:txBody>
                  <a:tcPr marL="0" marR="0" marT="0" marB="0" anchor="b"/>
                </a:tc>
                <a:tc>
                  <a:txBody>
                    <a:bodyPr/>
                    <a:lstStyle/>
                    <a:p>
                      <a:pPr marL="190500" marR="0" algn="just">
                        <a:spcBef>
                          <a:spcPts val="0"/>
                        </a:spcBef>
                        <a:spcAft>
                          <a:spcPts val="0"/>
                        </a:spcAft>
                        <a:tabLst>
                          <a:tab pos="5715000" algn="l"/>
                          <a:tab pos="6343650" algn="l"/>
                        </a:tabLst>
                      </a:pPr>
                      <a:r>
                        <a:rPr lang="en-IN" sz="2000">
                          <a:latin typeface="Times New Roman"/>
                          <a:ea typeface="Times New Roman"/>
                        </a:rPr>
                        <a:t>National Book Trust, India</a:t>
                      </a:r>
                      <a:endParaRPr lang="en-US" sz="2000">
                        <a:latin typeface="Times New Roman"/>
                        <a:ea typeface="Times New Roman"/>
                      </a:endParaRPr>
                    </a:p>
                  </a:txBody>
                  <a:tcPr marL="0" marR="0" marT="0" marB="0" anchor="b"/>
                </a:tc>
              </a:tr>
              <a:tr h="242371">
                <a:tc>
                  <a:txBody>
                    <a:bodyPr/>
                    <a:lstStyle/>
                    <a:p>
                      <a:pPr marL="0" marR="0" algn="just">
                        <a:spcBef>
                          <a:spcPts val="0"/>
                        </a:spcBef>
                        <a:spcAft>
                          <a:spcPts val="0"/>
                        </a:spcAft>
                        <a:tabLst>
                          <a:tab pos="5715000" algn="l"/>
                          <a:tab pos="6343650" algn="l"/>
                        </a:tabLst>
                      </a:pPr>
                      <a:r>
                        <a:rPr lang="en-IN" sz="2000" i="1" dirty="0">
                          <a:latin typeface="Times New Roman"/>
                          <a:ea typeface="Times New Roman"/>
                        </a:rPr>
                        <a:t>Classes</a:t>
                      </a:r>
                      <a:endParaRPr lang="en-US" sz="2000" dirty="0">
                        <a:latin typeface="Times New Roman"/>
                        <a:ea typeface="Times New Roman"/>
                      </a:endParaRPr>
                    </a:p>
                  </a:txBody>
                  <a:tcPr marL="0" marR="0" marT="0" marB="0" anchor="b"/>
                </a:tc>
                <a:tc>
                  <a:txBody>
                    <a:bodyPr/>
                    <a:lstStyle/>
                    <a:p>
                      <a:pPr marL="215900" marR="0" algn="just">
                        <a:spcBef>
                          <a:spcPts val="0"/>
                        </a:spcBef>
                        <a:spcAft>
                          <a:spcPts val="0"/>
                        </a:spcAft>
                        <a:tabLst>
                          <a:tab pos="5715000" algn="l"/>
                          <a:tab pos="6343650" algn="l"/>
                        </a:tabLst>
                      </a:pPr>
                      <a:r>
                        <a:rPr lang="en-IN" sz="2000" dirty="0">
                          <a:latin typeface="Times New Roman"/>
                          <a:ea typeface="Times New Roman"/>
                        </a:rPr>
                        <a:t>–</a:t>
                      </a:r>
                      <a:endParaRPr lang="en-US" sz="2000" dirty="0">
                        <a:latin typeface="Times New Roman"/>
                        <a:ea typeface="Times New Roman"/>
                      </a:endParaRPr>
                    </a:p>
                  </a:txBody>
                  <a:tcPr marL="0" marR="0" marT="0" marB="0" anchor="b"/>
                </a:tc>
                <a:tc>
                  <a:txBody>
                    <a:bodyPr/>
                    <a:lstStyle/>
                    <a:p>
                      <a:pPr marL="190500" marR="0" algn="just">
                        <a:spcBef>
                          <a:spcPts val="0"/>
                        </a:spcBef>
                        <a:spcAft>
                          <a:spcPts val="0"/>
                        </a:spcAft>
                        <a:tabLst>
                          <a:tab pos="5715000" algn="l"/>
                          <a:tab pos="6343650" algn="l"/>
                        </a:tabLst>
                      </a:pPr>
                      <a:r>
                        <a:rPr lang="en-IN" sz="2000" dirty="0">
                          <a:latin typeface="Times New Roman"/>
                          <a:ea typeface="Times New Roman"/>
                        </a:rPr>
                        <a:t>I and II</a:t>
                      </a:r>
                      <a:endParaRPr lang="en-US" sz="2000" dirty="0">
                        <a:latin typeface="Times New Roman"/>
                        <a:ea typeface="Times New Roman"/>
                      </a:endParaRPr>
                    </a:p>
                  </a:txBody>
                  <a:tcPr marL="0" marR="0" marT="0" marB="0" anchor="b"/>
                </a:tc>
              </a:tr>
              <a:tr h="2140945">
                <a:tc gridSpan="3">
                  <a:txBody>
                    <a:bodyPr/>
                    <a:lstStyle/>
                    <a:p>
                      <a:pPr algn="just"/>
                      <a:r>
                        <a:rPr lang="en-IN" sz="2000" b="1" kern="1200" dirty="0" smtClean="0">
                          <a:solidFill>
                            <a:schemeClr val="dk1"/>
                          </a:solidFill>
                          <a:latin typeface="Times New Roman" pitchFamily="18" charset="0"/>
                          <a:ea typeface="+mn-ea"/>
                          <a:cs typeface="Times New Roman" pitchFamily="18" charset="0"/>
                        </a:rPr>
                        <a:t>Introduction — </a:t>
                      </a:r>
                      <a:r>
                        <a:rPr lang="en-IN" sz="2000" kern="1200" dirty="0" smtClean="0">
                          <a:solidFill>
                            <a:schemeClr val="dk1"/>
                          </a:solidFill>
                          <a:latin typeface="Times New Roman" pitchFamily="18" charset="0"/>
                          <a:ea typeface="+mn-ea"/>
                          <a:cs typeface="Times New Roman" pitchFamily="18" charset="0"/>
                        </a:rPr>
                        <a:t>This is a picture story. The main character in the story is a crow. The crow collected straws and put them together to make a nest and laid eggs in it. It looked after its young ones till they were able to fly.</a:t>
                      </a:r>
                      <a:endParaRPr lang="en-US" sz="2000" kern="1200" dirty="0" smtClean="0">
                        <a:solidFill>
                          <a:schemeClr val="dk1"/>
                        </a:solidFill>
                        <a:latin typeface="Times New Roman" pitchFamily="18" charset="0"/>
                        <a:ea typeface="+mn-ea"/>
                        <a:cs typeface="Times New Roman" pitchFamily="18" charset="0"/>
                      </a:endParaRPr>
                    </a:p>
                    <a:p>
                      <a:pPr algn="just"/>
                      <a:r>
                        <a:rPr lang="en-IN" sz="1800" kern="1200" dirty="0" smtClean="0">
                          <a:solidFill>
                            <a:schemeClr val="dk1"/>
                          </a:solidFill>
                          <a:latin typeface="+mn-lt"/>
                          <a:ea typeface="+mn-ea"/>
                          <a:cs typeface="+mn-cs"/>
                        </a:rPr>
                        <a:t> </a:t>
                      </a:r>
                      <a:endParaRPr lang="en-US" sz="1800" kern="1200" dirty="0" smtClean="0">
                        <a:solidFill>
                          <a:schemeClr val="dk1"/>
                        </a:solidFill>
                        <a:latin typeface="+mn-lt"/>
                        <a:ea typeface="+mn-ea"/>
                        <a:cs typeface="+mn-cs"/>
                      </a:endParaRPr>
                    </a:p>
                    <a:p>
                      <a:pPr marL="0" marR="0" algn="just">
                        <a:spcBef>
                          <a:spcPts val="0"/>
                        </a:spcBef>
                        <a:spcAft>
                          <a:spcPts val="0"/>
                        </a:spcAft>
                        <a:tabLst>
                          <a:tab pos="5715000" algn="l"/>
                          <a:tab pos="6343650" algn="l"/>
                        </a:tabLst>
                      </a:pPr>
                      <a:endParaRPr lang="en-US" sz="2000" dirty="0">
                        <a:latin typeface="Times New Roman"/>
                        <a:ea typeface="Times New Roman"/>
                      </a:endParaRPr>
                    </a:p>
                  </a:txBody>
                  <a:tcPr marL="0" marR="0" marT="0" marB="0" anchor="b"/>
                </a:tc>
                <a:tc hMerge="1">
                  <a:txBody>
                    <a:bodyPr/>
                    <a:lstStyle/>
                    <a:p>
                      <a:pPr marL="215900" marR="0" algn="just">
                        <a:spcBef>
                          <a:spcPts val="0"/>
                        </a:spcBef>
                        <a:spcAft>
                          <a:spcPts val="0"/>
                        </a:spcAft>
                        <a:tabLst>
                          <a:tab pos="5715000" algn="l"/>
                          <a:tab pos="6343650" algn="l"/>
                        </a:tabLst>
                      </a:pPr>
                      <a:endParaRPr lang="en-US" sz="2000" dirty="0">
                        <a:latin typeface="Times New Roman"/>
                        <a:ea typeface="Times New Roman"/>
                      </a:endParaRPr>
                    </a:p>
                  </a:txBody>
                  <a:tcPr marL="0" marR="0" marT="0" marB="0" anchor="b"/>
                </a:tc>
                <a:tc hMerge="1">
                  <a:txBody>
                    <a:bodyPr/>
                    <a:lstStyle/>
                    <a:p>
                      <a:pPr marL="190500" marR="0" algn="just">
                        <a:spcBef>
                          <a:spcPts val="0"/>
                        </a:spcBef>
                        <a:spcAft>
                          <a:spcPts val="0"/>
                        </a:spcAft>
                        <a:tabLst>
                          <a:tab pos="5715000" algn="l"/>
                          <a:tab pos="6343650" algn="l"/>
                        </a:tabLst>
                      </a:pPr>
                      <a:endParaRPr lang="en-US" sz="2000" dirty="0">
                        <a:latin typeface="Times New Roman"/>
                        <a:ea typeface="Times New Roman"/>
                      </a:endParaRPr>
                    </a:p>
                  </a:txBody>
                  <a:tcPr marL="0" marR="0" marT="0" marB="0" anchor="b"/>
                </a:tc>
              </a:tr>
            </a:tbl>
          </a:graphicData>
        </a:graphic>
      </p:graphicFrame>
      <p:sp>
        <p:nvSpPr>
          <p:cNvPr id="2" name="Title 1"/>
          <p:cNvSpPr>
            <a:spLocks noGrp="1"/>
          </p:cNvSpPr>
          <p:nvPr>
            <p:ph type="title"/>
          </p:nvPr>
        </p:nvSpPr>
        <p:spPr/>
        <p:txBody>
          <a:bodyPr>
            <a:normAutofit/>
          </a:bodyPr>
          <a:lstStyle/>
          <a:p>
            <a:r>
              <a:rPr lang="en-IN" dirty="0"/>
              <a:t> </a:t>
            </a:r>
            <a:r>
              <a:rPr lang="en-US" dirty="0"/>
              <a:t/>
            </a:r>
            <a:br>
              <a:rPr lang="en-US" dirty="0"/>
            </a:br>
            <a:r>
              <a:rPr lang="en-IN" sz="2400" dirty="0">
                <a:solidFill>
                  <a:srgbClr val="00B050"/>
                </a:solidFill>
                <a:latin typeface="Times New Roman" pitchFamily="18" charset="0"/>
                <a:cs typeface="Times New Roman" pitchFamily="18" charset="0"/>
              </a:rPr>
              <a:t>The following is an exemplar of a story</a:t>
            </a:r>
            <a:endParaRPr lang="en-US" sz="2400" dirty="0">
              <a:solidFill>
                <a:srgbClr val="00B05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43000"/>
            <a:ext cx="8229600" cy="4864291"/>
          </a:xfrm>
        </p:spPr>
        <p:txBody>
          <a:bodyPr>
            <a:normAutofit/>
          </a:bodyPr>
          <a:lstStyle/>
          <a:p>
            <a:pPr>
              <a:buNone/>
            </a:pPr>
            <a:r>
              <a:rPr lang="en-IN" sz="2400" b="1" dirty="0">
                <a:solidFill>
                  <a:srgbClr val="00B050"/>
                </a:solidFill>
                <a:latin typeface="Times New Roman" pitchFamily="18" charset="0"/>
                <a:cs typeface="Times New Roman" pitchFamily="18" charset="0"/>
              </a:rPr>
              <a:t>Step 1: Weaving a story</a:t>
            </a:r>
            <a:endParaRPr lang="en-US" sz="2400" b="1" dirty="0">
              <a:solidFill>
                <a:srgbClr val="00B050"/>
              </a:solidFill>
              <a:latin typeface="Times New Roman" pitchFamily="18" charset="0"/>
              <a:cs typeface="Times New Roman" pitchFamily="18" charset="0"/>
            </a:endParaRPr>
          </a:p>
          <a:p>
            <a:pPr algn="just">
              <a:buFont typeface="Wingdings" pitchFamily="2" charset="2"/>
              <a:buChar char="Ø"/>
            </a:pPr>
            <a:r>
              <a:rPr lang="en-IN" dirty="0"/>
              <a:t> </a:t>
            </a:r>
            <a:r>
              <a:rPr lang="en-IN" sz="2400" dirty="0" smtClean="0">
                <a:latin typeface="Times New Roman" pitchFamily="18" charset="0"/>
                <a:cs typeface="Times New Roman" pitchFamily="18" charset="0"/>
              </a:rPr>
              <a:t>Teachers </a:t>
            </a:r>
            <a:r>
              <a:rPr lang="en-IN" sz="2400" dirty="0">
                <a:latin typeface="Times New Roman" pitchFamily="18" charset="0"/>
                <a:cs typeface="Times New Roman" pitchFamily="18" charset="0"/>
              </a:rPr>
              <a:t>should show the cover page of the story to children. Children may be encouraged to give responses, whatever comes to mind: words, phrases, related experiences etc</a:t>
            </a:r>
            <a:r>
              <a:rPr lang="en-IN" sz="2400" dirty="0" smtClean="0">
                <a:latin typeface="Times New Roman" pitchFamily="18" charset="0"/>
                <a:cs typeface="Times New Roman" pitchFamily="18" charset="0"/>
              </a:rPr>
              <a:t>.</a:t>
            </a:r>
          </a:p>
          <a:p>
            <a:pPr algn="just">
              <a:buNone/>
            </a:pPr>
            <a:endParaRPr lang="en-US" sz="2400" dirty="0">
              <a:latin typeface="Times New Roman" pitchFamily="18" charset="0"/>
              <a:cs typeface="Times New Roman" pitchFamily="18" charset="0"/>
            </a:endParaRPr>
          </a:p>
          <a:p>
            <a:pPr algn="just">
              <a:buFont typeface="Wingdings" pitchFamily="2" charset="2"/>
              <a:buChar char="Ø"/>
            </a:pPr>
            <a:r>
              <a:rPr lang="en-IN" sz="2400" dirty="0">
                <a:latin typeface="Times New Roman" pitchFamily="18" charset="0"/>
                <a:cs typeface="Times New Roman" pitchFamily="18" charset="0"/>
              </a:rPr>
              <a:t> </a:t>
            </a:r>
            <a:r>
              <a:rPr lang="en-IN" sz="2400" dirty="0" smtClean="0">
                <a:latin typeface="Times New Roman" pitchFamily="18" charset="0"/>
                <a:cs typeface="Times New Roman" pitchFamily="18" charset="0"/>
              </a:rPr>
              <a:t>With the help of the pictures given in the book, try weaving a story with the children.</a:t>
            </a:r>
          </a:p>
          <a:p>
            <a:pPr algn="just">
              <a:buNone/>
            </a:pPr>
            <a:endParaRPr lang="en-US" sz="2400" dirty="0" smtClean="0">
              <a:latin typeface="Times New Roman" pitchFamily="18" charset="0"/>
              <a:cs typeface="Times New Roman" pitchFamily="18" charset="0"/>
            </a:endParaRPr>
          </a:p>
          <a:p>
            <a:pPr algn="just">
              <a:buFont typeface="Wingdings" pitchFamily="2" charset="2"/>
              <a:buChar char="Ø"/>
            </a:pPr>
            <a:r>
              <a:rPr lang="en-IN" sz="2400" dirty="0">
                <a:latin typeface="Times New Roman" pitchFamily="18" charset="0"/>
                <a:cs typeface="Times New Roman" pitchFamily="18" charset="0"/>
              </a:rPr>
              <a:t> </a:t>
            </a:r>
            <a:r>
              <a:rPr lang="en-IN" sz="2400" dirty="0" smtClean="0">
                <a:latin typeface="Times New Roman" pitchFamily="18" charset="0"/>
                <a:cs typeface="Times New Roman" pitchFamily="18" charset="0"/>
              </a:rPr>
              <a:t>Since </a:t>
            </a:r>
            <a:r>
              <a:rPr lang="en-IN" sz="2400" dirty="0">
                <a:latin typeface="Times New Roman" pitchFamily="18" charset="0"/>
                <a:cs typeface="Times New Roman" pitchFamily="18" charset="0"/>
              </a:rPr>
              <a:t>it is a picture story and children would be introduced to the pictures for the first time, so accept their various guesses. Also, give them the opportunity to express the reasons behind their predictio</a:t>
            </a:r>
            <a:r>
              <a:rPr lang="en-IN" sz="2600" dirty="0">
                <a:latin typeface="Times New Roman" pitchFamily="18" charset="0"/>
                <a:cs typeface="Times New Roman" pitchFamily="18" charset="0"/>
              </a:rPr>
              <a:t>ns.</a:t>
            </a:r>
            <a:endParaRPr lang="en-US" sz="2600" dirty="0">
              <a:latin typeface="Times New Roman" pitchFamily="18" charset="0"/>
              <a:cs typeface="Times New Roman" pitchFamily="18" charset="0"/>
            </a:endParaRPr>
          </a:p>
          <a:p>
            <a:endParaRPr lang="en-US" dirty="0"/>
          </a:p>
        </p:txBody>
      </p:sp>
      <p:sp>
        <p:nvSpPr>
          <p:cNvPr id="2" name="Title 1"/>
          <p:cNvSpPr>
            <a:spLocks noGrp="1"/>
          </p:cNvSpPr>
          <p:nvPr>
            <p:ph type="title"/>
          </p:nvPr>
        </p:nvSpPr>
        <p:spPr>
          <a:xfrm>
            <a:off x="457200" y="274638"/>
            <a:ext cx="8229600" cy="715962"/>
          </a:xfrm>
        </p:spPr>
        <p:txBody>
          <a:bodyPr>
            <a:normAutofit fontScale="90000"/>
          </a:bodyPr>
          <a:lstStyle/>
          <a:p>
            <a:pPr algn="ctr"/>
            <a:r>
              <a:rPr lang="en-IN" sz="2700" b="1" dirty="0" smtClean="0">
                <a:latin typeface="Times New Roman" pitchFamily="18" charset="0"/>
                <a:cs typeface="Times New Roman" pitchFamily="18" charset="0"/>
              </a:rPr>
              <a:t/>
            </a:r>
            <a:br>
              <a:rPr lang="en-IN" sz="2700" b="1" dirty="0" smtClean="0">
                <a:latin typeface="Times New Roman" pitchFamily="18" charset="0"/>
                <a:cs typeface="Times New Roman" pitchFamily="18" charset="0"/>
              </a:rPr>
            </a:br>
            <a:r>
              <a:rPr lang="en-IN" sz="2700" b="1" dirty="0" smtClean="0">
                <a:solidFill>
                  <a:srgbClr val="00B050"/>
                </a:solidFill>
                <a:latin typeface="Times New Roman" pitchFamily="18" charset="0"/>
                <a:cs typeface="Times New Roman" pitchFamily="18" charset="0"/>
              </a:rPr>
              <a:t>Possible </a:t>
            </a:r>
            <a:r>
              <a:rPr lang="en-IN" sz="2700" b="1" dirty="0">
                <a:solidFill>
                  <a:srgbClr val="00B050"/>
                </a:solidFill>
                <a:latin typeface="Times New Roman" pitchFamily="18" charset="0"/>
                <a:cs typeface="Times New Roman" pitchFamily="18" charset="0"/>
              </a:rPr>
              <a:t>activities</a:t>
            </a:r>
            <a:r>
              <a:rPr lang="en-US" dirty="0"/>
              <a:t/>
            </a:r>
            <a:br>
              <a:rPr lang="en-US" dirty="0"/>
            </a:br>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90600"/>
            <a:ext cx="8229600" cy="5562600"/>
          </a:xfrm>
        </p:spPr>
        <p:txBody>
          <a:bodyPr>
            <a:normAutofit lnSpcReduction="10000"/>
          </a:bodyPr>
          <a:lstStyle/>
          <a:p>
            <a:pPr algn="just"/>
            <a:r>
              <a:rPr lang="en-IN" sz="2400" dirty="0" smtClean="0">
                <a:latin typeface="Times New Roman" pitchFamily="18" charset="0"/>
                <a:cs typeface="Times New Roman" pitchFamily="18" charset="0"/>
              </a:rPr>
              <a:t>The teachers should </a:t>
            </a:r>
            <a:r>
              <a:rPr lang="en-IN" sz="2400" dirty="0">
                <a:latin typeface="Times New Roman" pitchFamily="18" charset="0"/>
                <a:cs typeface="Times New Roman" pitchFamily="18" charset="0"/>
              </a:rPr>
              <a:t>encourage the children to express their imagination and curiosity to guess the next part of the story</a:t>
            </a:r>
            <a:r>
              <a:rPr lang="en-IN" sz="2400" dirty="0" smtClean="0">
                <a:latin typeface="Times New Roman" pitchFamily="18" charset="0"/>
                <a:cs typeface="Times New Roman" pitchFamily="18" charset="0"/>
              </a:rPr>
              <a:t>.</a:t>
            </a:r>
          </a:p>
          <a:p>
            <a:pPr algn="just">
              <a:buNone/>
            </a:pPr>
            <a:endParaRPr lang="en-IN" sz="2400" dirty="0" smtClean="0">
              <a:latin typeface="Times New Roman" pitchFamily="18" charset="0"/>
              <a:cs typeface="Times New Roman" pitchFamily="18" charset="0"/>
            </a:endParaRPr>
          </a:p>
          <a:p>
            <a:pPr algn="just"/>
            <a:r>
              <a:rPr lang="en-IN" sz="2400" dirty="0">
                <a:latin typeface="Times New Roman" pitchFamily="18" charset="0"/>
                <a:cs typeface="Times New Roman" pitchFamily="18" charset="0"/>
              </a:rPr>
              <a:t>Also, encourage children to name the </a:t>
            </a:r>
            <a:r>
              <a:rPr lang="en-IN" sz="2400" dirty="0" smtClean="0">
                <a:latin typeface="Times New Roman" pitchFamily="18" charset="0"/>
                <a:cs typeface="Times New Roman" pitchFamily="18" charset="0"/>
              </a:rPr>
              <a:t>characters </a:t>
            </a:r>
            <a:r>
              <a:rPr lang="en-IN" sz="2400" dirty="0">
                <a:latin typeface="Times New Roman" pitchFamily="18" charset="0"/>
                <a:cs typeface="Times New Roman" pitchFamily="18" charset="0"/>
              </a:rPr>
              <a:t>in the story</a:t>
            </a:r>
            <a:r>
              <a:rPr lang="en-IN" sz="2400" dirty="0" smtClean="0">
                <a:latin typeface="Times New Roman" pitchFamily="18" charset="0"/>
                <a:cs typeface="Times New Roman" pitchFamily="18" charset="0"/>
              </a:rPr>
              <a:t>.</a:t>
            </a:r>
          </a:p>
          <a:p>
            <a:pPr algn="just">
              <a:buNone/>
            </a:pPr>
            <a:endParaRPr lang="en-IN" sz="2400" dirty="0" smtClean="0">
              <a:latin typeface="Times New Roman" pitchFamily="18" charset="0"/>
              <a:cs typeface="Times New Roman" pitchFamily="18" charset="0"/>
            </a:endParaRPr>
          </a:p>
          <a:p>
            <a:pPr algn="just"/>
            <a:r>
              <a:rPr lang="en-IN" sz="2400" dirty="0">
                <a:latin typeface="Times New Roman" pitchFamily="18" charset="0"/>
                <a:cs typeface="Times New Roman" pitchFamily="18" charset="0"/>
              </a:rPr>
              <a:t>As the story progresses, provide the children with the opportunity to talk about related experiences, eliciting responses to questions such as – Do you have pets at your homes? Who looks after them and </a:t>
            </a:r>
            <a:r>
              <a:rPr lang="en-IN" sz="2400" dirty="0" smtClean="0">
                <a:latin typeface="Times New Roman" pitchFamily="18" charset="0"/>
                <a:cs typeface="Times New Roman" pitchFamily="18" charset="0"/>
              </a:rPr>
              <a:t>how?</a:t>
            </a:r>
          </a:p>
          <a:p>
            <a:pPr algn="just">
              <a:buNone/>
            </a:pPr>
            <a:endParaRPr lang="en-IN" sz="2400" dirty="0" smtClean="0">
              <a:latin typeface="Times New Roman" pitchFamily="18" charset="0"/>
              <a:cs typeface="Times New Roman" pitchFamily="18" charset="0"/>
            </a:endParaRPr>
          </a:p>
          <a:p>
            <a:pPr algn="just"/>
            <a:r>
              <a:rPr lang="en-IN" sz="2400" dirty="0" smtClean="0">
                <a:latin typeface="Times New Roman" pitchFamily="18" charset="0"/>
                <a:cs typeface="Times New Roman" pitchFamily="18" charset="0"/>
              </a:rPr>
              <a:t>Develop </a:t>
            </a:r>
            <a:r>
              <a:rPr lang="en-IN" sz="2400" dirty="0">
                <a:latin typeface="Times New Roman" pitchFamily="18" charset="0"/>
                <a:cs typeface="Times New Roman" pitchFamily="18" charset="0"/>
              </a:rPr>
              <a:t>a list of books read, on the bulletin board, and keep adding to it. Place the book in the reading corner for children to browse and read.</a:t>
            </a:r>
            <a:endParaRPr lang="en-US" sz="2400" dirty="0">
              <a:latin typeface="Times New Roman" pitchFamily="18" charset="0"/>
              <a:cs typeface="Times New Roman" pitchFamily="18" charset="0"/>
            </a:endParaRPr>
          </a:p>
          <a:p>
            <a:pPr>
              <a:buNone/>
            </a:pPr>
            <a:r>
              <a:rPr lang="en-IN" dirty="0"/>
              <a:t> </a:t>
            </a:r>
            <a:endParaRPr lang="en-US" sz="2800" dirty="0"/>
          </a:p>
          <a:p>
            <a:pPr>
              <a:buNone/>
            </a:pPr>
            <a:endParaRPr lang="en-US" dirty="0"/>
          </a:p>
        </p:txBody>
      </p:sp>
      <p:sp>
        <p:nvSpPr>
          <p:cNvPr id="2" name="Title 1"/>
          <p:cNvSpPr>
            <a:spLocks noGrp="1"/>
          </p:cNvSpPr>
          <p:nvPr>
            <p:ph type="title"/>
          </p:nvPr>
        </p:nvSpPr>
        <p:spPr>
          <a:xfrm>
            <a:off x="457200" y="274638"/>
            <a:ext cx="8229600" cy="715962"/>
          </a:xfrm>
        </p:spPr>
        <p:txBody>
          <a:bodyPr>
            <a:normAutofit/>
          </a:bodyPr>
          <a:lstStyle/>
          <a:p>
            <a:r>
              <a:rPr lang="en-US" sz="2400" dirty="0" err="1" smtClean="0">
                <a:solidFill>
                  <a:srgbClr val="00B050"/>
                </a:solidFill>
                <a:latin typeface="Times New Roman" pitchFamily="18" charset="0"/>
                <a:cs typeface="Times New Roman" pitchFamily="18" charset="0"/>
              </a:rPr>
              <a:t>Contd</a:t>
            </a:r>
            <a:r>
              <a:rPr lang="en-US" sz="2400" dirty="0" smtClean="0">
                <a:solidFill>
                  <a:srgbClr val="00B050"/>
                </a:solidFill>
                <a:latin typeface="Times New Roman" pitchFamily="18" charset="0"/>
                <a:cs typeface="Times New Roman" pitchFamily="18" charset="0"/>
              </a:rPr>
              <a:t>…..</a:t>
            </a:r>
            <a:endParaRPr lang="en-US" sz="2400" dirty="0">
              <a:solidFill>
                <a:srgbClr val="00B05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just"/>
            <a:r>
              <a:rPr lang="en-IN" sz="2400" dirty="0">
                <a:latin typeface="Times New Roman" pitchFamily="18" charset="0"/>
                <a:cs typeface="Times New Roman" pitchFamily="18" charset="0"/>
              </a:rPr>
              <a:t>Let children narrate the story. Teacher writes the details on a chart. Then the teacher reads it out to the students, placing the finger under each word as he/she reads it</a:t>
            </a:r>
            <a:r>
              <a:rPr lang="en-IN" dirty="0"/>
              <a:t>.</a:t>
            </a:r>
            <a:endParaRPr lang="en-US" dirty="0"/>
          </a:p>
          <a:p>
            <a:pPr>
              <a:buNone/>
            </a:pPr>
            <a:endParaRPr lang="en-US" dirty="0"/>
          </a:p>
        </p:txBody>
      </p:sp>
      <p:sp>
        <p:nvSpPr>
          <p:cNvPr id="2" name="Title 1"/>
          <p:cNvSpPr>
            <a:spLocks noGrp="1"/>
          </p:cNvSpPr>
          <p:nvPr>
            <p:ph type="title"/>
          </p:nvPr>
        </p:nvSpPr>
        <p:spPr/>
        <p:txBody>
          <a:bodyPr>
            <a:normAutofit/>
          </a:bodyPr>
          <a:lstStyle/>
          <a:p>
            <a:r>
              <a:rPr lang="en-IN" sz="2700" b="1" dirty="0">
                <a:solidFill>
                  <a:srgbClr val="00B050"/>
                </a:solidFill>
                <a:latin typeface="Times New Roman" pitchFamily="18" charset="0"/>
                <a:cs typeface="Times New Roman" pitchFamily="18" charset="0"/>
              </a:rPr>
              <a:t>Step 2: Story writing and reading</a:t>
            </a:r>
            <a:r>
              <a:rPr lang="en-US" dirty="0"/>
              <a:t/>
            </a:r>
            <a:br>
              <a:rPr lang="en-US" dirty="0"/>
            </a:br>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524000"/>
            <a:ext cx="8229600" cy="4602163"/>
          </a:xfrm>
        </p:spPr>
        <p:txBody>
          <a:bodyPr/>
          <a:lstStyle/>
          <a:p>
            <a:pPr algn="just">
              <a:lnSpc>
                <a:spcPct val="150000"/>
              </a:lnSpc>
              <a:buNone/>
            </a:pPr>
            <a:r>
              <a:rPr lang="en-IN" sz="2400" dirty="0" smtClean="0">
                <a:latin typeface="Times New Roman" pitchFamily="18" charset="0"/>
                <a:cs typeface="Times New Roman" pitchFamily="18" charset="0"/>
              </a:rPr>
              <a:t>			Provide </a:t>
            </a:r>
            <a:r>
              <a:rPr lang="en-IN" sz="2400" dirty="0">
                <a:latin typeface="Times New Roman" pitchFamily="18" charset="0"/>
                <a:cs typeface="Times New Roman" pitchFamily="18" charset="0"/>
              </a:rPr>
              <a:t>children an opportunity to talk about their experiences of observing different kinds of birds. This can bring in the concept of multilingualism, through the names of birds in various languages. Link these with the story. For example: What do birds do? Where have you seen birds? Have you seen a nest?</a:t>
            </a:r>
            <a:endParaRPr lang="en-US" sz="2400" dirty="0">
              <a:latin typeface="Times New Roman" pitchFamily="18" charset="0"/>
              <a:cs typeface="Times New Roman" pitchFamily="18" charset="0"/>
            </a:endParaRPr>
          </a:p>
          <a:p>
            <a:endParaRPr lang="en-US" dirty="0"/>
          </a:p>
        </p:txBody>
      </p:sp>
      <p:sp>
        <p:nvSpPr>
          <p:cNvPr id="2" name="Title 1"/>
          <p:cNvSpPr>
            <a:spLocks noGrp="1"/>
          </p:cNvSpPr>
          <p:nvPr>
            <p:ph type="title"/>
          </p:nvPr>
        </p:nvSpPr>
        <p:spPr/>
        <p:txBody>
          <a:bodyPr>
            <a:normAutofit/>
          </a:bodyPr>
          <a:lstStyle/>
          <a:p>
            <a:r>
              <a:rPr lang="en-IN" sz="2400" b="1" dirty="0">
                <a:solidFill>
                  <a:srgbClr val="00B050"/>
                </a:solidFill>
                <a:latin typeface="Times New Roman" pitchFamily="18" charset="0"/>
                <a:cs typeface="Times New Roman" pitchFamily="18" charset="0"/>
              </a:rPr>
              <a:t>Step 3: Observation</a:t>
            </a:r>
            <a:r>
              <a:rPr lang="en-US" dirty="0"/>
              <a:t/>
            </a:r>
            <a:br>
              <a:rPr lang="en-US" dirty="0"/>
            </a:br>
            <a:endParaRPr lang="en-U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838200"/>
            <a:ext cx="8610600" cy="5791200"/>
          </a:xfrm>
        </p:spPr>
        <p:txBody>
          <a:bodyPr>
            <a:normAutofit fontScale="70000" lnSpcReduction="20000"/>
          </a:bodyPr>
          <a:lstStyle/>
          <a:p>
            <a:pPr algn="just">
              <a:buNone/>
            </a:pPr>
            <a:r>
              <a:rPr lang="en-IN" sz="3400" dirty="0" smtClean="0">
                <a:latin typeface="Times New Roman" pitchFamily="18" charset="0"/>
                <a:cs typeface="Times New Roman" pitchFamily="18" charset="0"/>
              </a:rPr>
              <a:t>             Expanding </a:t>
            </a:r>
            <a:r>
              <a:rPr lang="en-IN" sz="3400" dirty="0">
                <a:latin typeface="Times New Roman" pitchFamily="18" charset="0"/>
                <a:cs typeface="Times New Roman" pitchFamily="18" charset="0"/>
              </a:rPr>
              <a:t>on the observations, art integrated learning can be </a:t>
            </a:r>
            <a:r>
              <a:rPr lang="en-IN" sz="3400" dirty="0" smtClean="0">
                <a:latin typeface="Times New Roman" pitchFamily="18" charset="0"/>
                <a:cs typeface="Times New Roman" pitchFamily="18" charset="0"/>
              </a:rPr>
              <a:t>introduced. Children </a:t>
            </a:r>
            <a:r>
              <a:rPr lang="en-IN" sz="3400" dirty="0">
                <a:latin typeface="Times New Roman" pitchFamily="18" charset="0"/>
                <a:cs typeface="Times New Roman" pitchFamily="18" charset="0"/>
              </a:rPr>
              <a:t>can be encouraged to maintain a scrap book, drawing or pasting pictures of different birds on chart papers and writing their names in it. </a:t>
            </a:r>
            <a:endParaRPr lang="en-US" sz="3400" dirty="0">
              <a:latin typeface="Times New Roman" pitchFamily="18" charset="0"/>
              <a:cs typeface="Times New Roman" pitchFamily="18" charset="0"/>
            </a:endParaRPr>
          </a:p>
          <a:p>
            <a:pPr algn="just">
              <a:buNone/>
            </a:pPr>
            <a:r>
              <a:rPr lang="en-IN" sz="3400" dirty="0">
                <a:latin typeface="Times New Roman" pitchFamily="18" charset="0"/>
                <a:cs typeface="Times New Roman" pitchFamily="18" charset="0"/>
              </a:rPr>
              <a:t> </a:t>
            </a:r>
            <a:endParaRPr lang="en-IN" sz="3400" dirty="0" smtClean="0">
              <a:latin typeface="Times New Roman" pitchFamily="18" charset="0"/>
              <a:cs typeface="Times New Roman" pitchFamily="18" charset="0"/>
            </a:endParaRPr>
          </a:p>
          <a:p>
            <a:pPr algn="just">
              <a:buNone/>
            </a:pPr>
            <a:r>
              <a:rPr lang="en-IN" sz="3400" dirty="0" smtClean="0">
                <a:latin typeface="Times New Roman" pitchFamily="18" charset="0"/>
                <a:cs typeface="Times New Roman" pitchFamily="18" charset="0"/>
              </a:rPr>
              <a:t>   After </a:t>
            </a:r>
            <a:r>
              <a:rPr lang="en-IN" sz="3400" dirty="0">
                <a:latin typeface="Times New Roman" pitchFamily="18" charset="0"/>
                <a:cs typeface="Times New Roman" pitchFamily="18" charset="0"/>
              </a:rPr>
              <a:t>these initial activities, this can be extended further by:</a:t>
            </a:r>
            <a:endParaRPr lang="en-US" sz="3400" dirty="0">
              <a:latin typeface="Times New Roman" pitchFamily="18" charset="0"/>
              <a:cs typeface="Times New Roman" pitchFamily="18" charset="0"/>
            </a:endParaRPr>
          </a:p>
          <a:p>
            <a:pPr algn="just">
              <a:buNone/>
            </a:pPr>
            <a:endParaRPr lang="en-US" sz="3400" dirty="0">
              <a:latin typeface="Times New Roman" pitchFamily="18" charset="0"/>
              <a:cs typeface="Times New Roman" pitchFamily="18" charset="0"/>
            </a:endParaRPr>
          </a:p>
          <a:p>
            <a:pPr lvl="0" algn="just"/>
            <a:r>
              <a:rPr lang="en-IN" sz="3400" dirty="0">
                <a:latin typeface="Times New Roman" pitchFamily="18" charset="0"/>
                <a:cs typeface="Times New Roman" pitchFamily="18" charset="0"/>
              </a:rPr>
              <a:t>Talking about environment</a:t>
            </a:r>
            <a:endParaRPr lang="en-US" sz="3400" dirty="0">
              <a:latin typeface="Times New Roman" pitchFamily="18" charset="0"/>
              <a:cs typeface="Times New Roman" pitchFamily="18" charset="0"/>
            </a:endParaRPr>
          </a:p>
          <a:p>
            <a:pPr algn="just">
              <a:buNone/>
            </a:pPr>
            <a:endParaRPr lang="en-US" sz="3400" dirty="0">
              <a:latin typeface="Times New Roman" pitchFamily="18" charset="0"/>
              <a:cs typeface="Times New Roman" pitchFamily="18" charset="0"/>
            </a:endParaRPr>
          </a:p>
          <a:p>
            <a:pPr lvl="0" algn="just"/>
            <a:r>
              <a:rPr lang="en-IN" sz="3400" dirty="0">
                <a:latin typeface="Times New Roman" pitchFamily="18" charset="0"/>
                <a:cs typeface="Times New Roman" pitchFamily="18" charset="0"/>
              </a:rPr>
              <a:t>Talking about colours, numbers, size and sounds of the birds</a:t>
            </a:r>
            <a:endParaRPr lang="en-US" sz="3400" dirty="0">
              <a:latin typeface="Times New Roman" pitchFamily="18" charset="0"/>
              <a:cs typeface="Times New Roman" pitchFamily="18" charset="0"/>
            </a:endParaRPr>
          </a:p>
          <a:p>
            <a:pPr algn="just">
              <a:buNone/>
            </a:pPr>
            <a:endParaRPr lang="en-US" sz="3400" dirty="0">
              <a:latin typeface="Times New Roman" pitchFamily="18" charset="0"/>
              <a:cs typeface="Times New Roman" pitchFamily="18" charset="0"/>
            </a:endParaRPr>
          </a:p>
          <a:p>
            <a:pPr lvl="0" algn="just"/>
            <a:r>
              <a:rPr lang="en-IN" sz="3400" dirty="0">
                <a:latin typeface="Times New Roman" pitchFamily="18" charset="0"/>
                <a:cs typeface="Times New Roman" pitchFamily="18" charset="0"/>
              </a:rPr>
              <a:t>Keeping water and food out for birds</a:t>
            </a:r>
            <a:endParaRPr lang="en-US" sz="3400" dirty="0">
              <a:latin typeface="Times New Roman" pitchFamily="18" charset="0"/>
              <a:cs typeface="Times New Roman" pitchFamily="18" charset="0"/>
            </a:endParaRPr>
          </a:p>
          <a:p>
            <a:pPr algn="just">
              <a:buNone/>
            </a:pPr>
            <a:r>
              <a:rPr lang="en-IN" sz="3400" dirty="0">
                <a:latin typeface="Times New Roman" pitchFamily="18" charset="0"/>
                <a:cs typeface="Times New Roman" pitchFamily="18" charset="0"/>
              </a:rPr>
              <a:t> </a:t>
            </a:r>
            <a:endParaRPr lang="en-US" sz="3400" dirty="0" smtClean="0">
              <a:latin typeface="Times New Roman" pitchFamily="18" charset="0"/>
              <a:cs typeface="Times New Roman" pitchFamily="18" charset="0"/>
            </a:endParaRPr>
          </a:p>
          <a:p>
            <a:pPr algn="just">
              <a:buNone/>
            </a:pPr>
            <a:r>
              <a:rPr lang="en-US" sz="3400" dirty="0" smtClean="0">
                <a:latin typeface="Times New Roman" pitchFamily="18" charset="0"/>
                <a:cs typeface="Times New Roman" pitchFamily="18" charset="0"/>
              </a:rPr>
              <a:t>          </a:t>
            </a:r>
            <a:r>
              <a:rPr lang="en-IN" sz="3400" dirty="0" smtClean="0">
                <a:latin typeface="Times New Roman" pitchFamily="18" charset="0"/>
                <a:cs typeface="Times New Roman" pitchFamily="18" charset="0"/>
              </a:rPr>
              <a:t>  The </a:t>
            </a:r>
            <a:r>
              <a:rPr lang="en-IN" sz="3400" dirty="0">
                <a:latin typeface="Times New Roman" pitchFamily="18" charset="0"/>
                <a:cs typeface="Times New Roman" pitchFamily="18" charset="0"/>
              </a:rPr>
              <a:t>teacher can assess children on language skills, communication </a:t>
            </a:r>
            <a:r>
              <a:rPr lang="en-IN" sz="3400" dirty="0" smtClean="0">
                <a:latin typeface="Times New Roman" pitchFamily="18" charset="0"/>
                <a:cs typeface="Times New Roman" pitchFamily="18" charset="0"/>
              </a:rPr>
              <a:t>skills, children’s </a:t>
            </a:r>
            <a:r>
              <a:rPr lang="en-IN" sz="3400" dirty="0">
                <a:latin typeface="Times New Roman" pitchFamily="18" charset="0"/>
                <a:cs typeface="Times New Roman" pitchFamily="18" charset="0"/>
              </a:rPr>
              <a:t>participation and involvement, ability to share experiences with their peers etc</a:t>
            </a:r>
            <a:r>
              <a:rPr lang="en-IN" dirty="0"/>
              <a:t>.</a:t>
            </a:r>
            <a:endParaRPr lang="en-US" dirty="0"/>
          </a:p>
          <a:p>
            <a:pPr>
              <a:buNone/>
            </a:pPr>
            <a:r>
              <a:rPr lang="en-IN" dirty="0"/>
              <a:t> </a:t>
            </a:r>
            <a:endParaRPr lang="en-US" dirty="0"/>
          </a:p>
          <a:p>
            <a:endParaRPr lang="en-US" dirty="0"/>
          </a:p>
        </p:txBody>
      </p:sp>
      <p:sp>
        <p:nvSpPr>
          <p:cNvPr id="2" name="Title 1"/>
          <p:cNvSpPr>
            <a:spLocks noGrp="1"/>
          </p:cNvSpPr>
          <p:nvPr>
            <p:ph type="title"/>
          </p:nvPr>
        </p:nvSpPr>
        <p:spPr>
          <a:xfrm>
            <a:off x="457200" y="274638"/>
            <a:ext cx="8229600" cy="639762"/>
          </a:xfrm>
        </p:spPr>
        <p:txBody>
          <a:bodyPr>
            <a:normAutofit fontScale="90000"/>
          </a:bodyPr>
          <a:lstStyle/>
          <a:p>
            <a:r>
              <a:rPr lang="en-IN" sz="2400" b="1" dirty="0" smtClean="0">
                <a:latin typeface="Times New Roman" pitchFamily="18" charset="0"/>
                <a:cs typeface="Times New Roman" pitchFamily="18" charset="0"/>
              </a:rPr>
              <a:t/>
            </a:r>
            <a:br>
              <a:rPr lang="en-IN" sz="2400" b="1" dirty="0" smtClean="0">
                <a:latin typeface="Times New Roman" pitchFamily="18" charset="0"/>
                <a:cs typeface="Times New Roman" pitchFamily="18" charset="0"/>
              </a:rPr>
            </a:br>
            <a:r>
              <a:rPr lang="en-IN" sz="2700" b="1" dirty="0" smtClean="0">
                <a:solidFill>
                  <a:srgbClr val="00B050"/>
                </a:solidFill>
                <a:latin typeface="Times New Roman" pitchFamily="18" charset="0"/>
                <a:cs typeface="Times New Roman" pitchFamily="18" charset="0"/>
              </a:rPr>
              <a:t>Step </a:t>
            </a:r>
            <a:r>
              <a:rPr lang="en-IN" sz="2700" b="1" dirty="0">
                <a:solidFill>
                  <a:srgbClr val="00B050"/>
                </a:solidFill>
                <a:latin typeface="Times New Roman" pitchFamily="18" charset="0"/>
                <a:cs typeface="Times New Roman" pitchFamily="18" charset="0"/>
              </a:rPr>
              <a:t>4: Observation chart</a:t>
            </a:r>
            <a:r>
              <a:rPr lang="en-US" dirty="0"/>
              <a:t/>
            </a:r>
            <a:br>
              <a:rPr lang="en-US" dirty="0"/>
            </a:br>
            <a:endParaRPr 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43000"/>
            <a:ext cx="8229600" cy="4864291"/>
          </a:xfrm>
        </p:spPr>
        <p:txBody>
          <a:bodyPr/>
          <a:lstStyle/>
          <a:p>
            <a:pPr>
              <a:buNone/>
            </a:pPr>
            <a:r>
              <a:rPr lang="en-IN" sz="2400" b="1" i="1" dirty="0">
                <a:latin typeface="Times New Roman" pitchFamily="18" charset="0"/>
                <a:cs typeface="Times New Roman" pitchFamily="18" charset="0"/>
              </a:rPr>
              <a:t>In our textbooks.....</a:t>
            </a:r>
            <a:endParaRPr lang="en-US" sz="2400" dirty="0">
              <a:latin typeface="Times New Roman" pitchFamily="18" charset="0"/>
              <a:cs typeface="Times New Roman" pitchFamily="18" charset="0"/>
            </a:endParaRPr>
          </a:p>
          <a:p>
            <a:pPr>
              <a:buNone/>
            </a:pPr>
            <a:endParaRPr lang="en-US" dirty="0" smtClean="0"/>
          </a:p>
          <a:p>
            <a:pPr>
              <a:buNone/>
            </a:pPr>
            <a:endParaRPr lang="en-US" dirty="0"/>
          </a:p>
        </p:txBody>
      </p:sp>
      <p:sp>
        <p:nvSpPr>
          <p:cNvPr id="2" name="Title 1"/>
          <p:cNvSpPr>
            <a:spLocks noGrp="1"/>
          </p:cNvSpPr>
          <p:nvPr>
            <p:ph type="title"/>
          </p:nvPr>
        </p:nvSpPr>
        <p:spPr>
          <a:xfrm>
            <a:off x="457200" y="274638"/>
            <a:ext cx="8229600" cy="868362"/>
          </a:xfrm>
        </p:spPr>
        <p:txBody>
          <a:bodyPr>
            <a:normAutofit/>
          </a:bodyPr>
          <a:lstStyle/>
          <a:p>
            <a:pPr algn="ctr"/>
            <a:r>
              <a:rPr lang="en-IN" sz="2400" b="1" dirty="0" smtClean="0">
                <a:solidFill>
                  <a:srgbClr val="00B050"/>
                </a:solidFill>
                <a:latin typeface="Times New Roman" pitchFamily="18" charset="0"/>
                <a:cs typeface="Times New Roman" pitchFamily="18" charset="0"/>
              </a:rPr>
              <a:t>LITERATURE FOR CHILDREN</a:t>
            </a:r>
            <a:endParaRPr lang="en-US" sz="2400" dirty="0">
              <a:solidFill>
                <a:srgbClr val="00B050"/>
              </a:solidFill>
            </a:endParaRPr>
          </a:p>
        </p:txBody>
      </p:sp>
      <p:graphicFrame>
        <p:nvGraphicFramePr>
          <p:cNvPr id="4" name="Table 3"/>
          <p:cNvGraphicFramePr>
            <a:graphicFrameLocks noGrp="1"/>
          </p:cNvGraphicFramePr>
          <p:nvPr/>
        </p:nvGraphicFramePr>
        <p:xfrm>
          <a:off x="533400" y="1600200"/>
          <a:ext cx="8305800" cy="4572000"/>
        </p:xfrm>
        <a:graphic>
          <a:graphicData uri="http://schemas.openxmlformats.org/drawingml/2006/table">
            <a:tbl>
              <a:tblPr firstRow="1" bandRow="1">
                <a:tableStyleId>{5C22544A-7EE6-4342-B048-85BDC9FD1C3A}</a:tableStyleId>
              </a:tblPr>
              <a:tblGrid>
                <a:gridCol w="2281813"/>
                <a:gridCol w="6023987"/>
              </a:tblGrid>
              <a:tr h="4572000">
                <a:tc>
                  <a:txBody>
                    <a:bodyPr/>
                    <a:lstStyle/>
                    <a:p>
                      <a:pPr marL="0" marR="711200" algn="just">
                        <a:lnSpc>
                          <a:spcPct val="109000"/>
                        </a:lnSpc>
                        <a:spcBef>
                          <a:spcPts val="0"/>
                        </a:spcBef>
                        <a:spcAft>
                          <a:spcPts val="0"/>
                        </a:spcAft>
                        <a:tabLst>
                          <a:tab pos="5715000" algn="l"/>
                          <a:tab pos="6343650" algn="l"/>
                        </a:tabLst>
                      </a:pPr>
                      <a:endParaRPr lang="en-US" sz="1600" dirty="0">
                        <a:solidFill>
                          <a:schemeClr val="tx1"/>
                        </a:solidFill>
                        <a:latin typeface="Times New Roman"/>
                        <a:ea typeface="Times New Roman"/>
                      </a:endParaRPr>
                    </a:p>
                    <a:p>
                      <a:pPr marL="0" marR="711200" algn="just">
                        <a:lnSpc>
                          <a:spcPct val="109000"/>
                        </a:lnSpc>
                        <a:spcBef>
                          <a:spcPts val="0"/>
                        </a:spcBef>
                        <a:spcAft>
                          <a:spcPts val="0"/>
                        </a:spcAft>
                        <a:tabLst>
                          <a:tab pos="5715000" algn="l"/>
                          <a:tab pos="6343650" algn="l"/>
                        </a:tabLst>
                      </a:pPr>
                      <a:r>
                        <a:rPr lang="en-IN" sz="2000" i="1" dirty="0">
                          <a:solidFill>
                            <a:schemeClr val="tx1"/>
                          </a:solidFill>
                          <a:latin typeface="Times New Roman"/>
                          <a:ea typeface="Times New Roman"/>
                        </a:rPr>
                        <a:t>Class : I</a:t>
                      </a:r>
                      <a:endParaRPr lang="en-US" sz="2000" dirty="0">
                        <a:solidFill>
                          <a:schemeClr val="tx1"/>
                        </a:solidFill>
                        <a:latin typeface="Times New Roman"/>
                        <a:ea typeface="Times New Roman"/>
                      </a:endParaRPr>
                    </a:p>
                    <a:p>
                      <a:pPr marL="0" marR="711200" algn="just">
                        <a:lnSpc>
                          <a:spcPct val="109000"/>
                        </a:lnSpc>
                        <a:spcBef>
                          <a:spcPts val="0"/>
                        </a:spcBef>
                        <a:spcAft>
                          <a:spcPts val="0"/>
                        </a:spcAft>
                        <a:tabLst>
                          <a:tab pos="5715000" algn="l"/>
                          <a:tab pos="6343650" algn="l"/>
                        </a:tabLst>
                      </a:pPr>
                      <a:r>
                        <a:rPr lang="en-IN" sz="2000" i="1" dirty="0">
                          <a:solidFill>
                            <a:schemeClr val="tx1"/>
                          </a:solidFill>
                          <a:latin typeface="Times New Roman"/>
                          <a:ea typeface="Times New Roman"/>
                        </a:rPr>
                        <a:t>Term : III</a:t>
                      </a:r>
                      <a:endParaRPr lang="en-US" sz="2000" dirty="0">
                        <a:solidFill>
                          <a:schemeClr val="tx1"/>
                        </a:solidFill>
                        <a:latin typeface="Times New Roman"/>
                        <a:ea typeface="Times New Roman"/>
                      </a:endParaRPr>
                    </a:p>
                    <a:p>
                      <a:pPr marL="0" marR="111760" algn="just">
                        <a:lnSpc>
                          <a:spcPct val="109000"/>
                        </a:lnSpc>
                        <a:spcBef>
                          <a:spcPts val="0"/>
                        </a:spcBef>
                        <a:spcAft>
                          <a:spcPts val="0"/>
                        </a:spcAft>
                        <a:tabLst>
                          <a:tab pos="5715000" algn="l"/>
                          <a:tab pos="6343650" algn="l"/>
                        </a:tabLst>
                      </a:pPr>
                      <a:r>
                        <a:rPr lang="en-IN" sz="2000" i="1" dirty="0">
                          <a:solidFill>
                            <a:schemeClr val="tx1"/>
                          </a:solidFill>
                          <a:latin typeface="Times New Roman"/>
                          <a:ea typeface="Times New Roman"/>
                        </a:rPr>
                        <a:t>Unit : All the </a:t>
                      </a:r>
                      <a:endParaRPr lang="en-IN" sz="2000" i="1" dirty="0" smtClean="0">
                        <a:solidFill>
                          <a:schemeClr val="tx1"/>
                        </a:solidFill>
                        <a:latin typeface="Times New Roman"/>
                        <a:ea typeface="Times New Roman"/>
                      </a:endParaRPr>
                    </a:p>
                    <a:p>
                      <a:pPr marL="0" marR="111760" algn="just">
                        <a:lnSpc>
                          <a:spcPct val="109000"/>
                        </a:lnSpc>
                        <a:spcBef>
                          <a:spcPts val="0"/>
                        </a:spcBef>
                        <a:spcAft>
                          <a:spcPts val="0"/>
                        </a:spcAft>
                        <a:tabLst>
                          <a:tab pos="5715000" algn="l"/>
                          <a:tab pos="6343650" algn="l"/>
                        </a:tabLst>
                      </a:pPr>
                      <a:r>
                        <a:rPr lang="en-IN" sz="2000" i="1" dirty="0" smtClean="0">
                          <a:solidFill>
                            <a:schemeClr val="tx1"/>
                          </a:solidFill>
                          <a:latin typeface="Times New Roman"/>
                          <a:ea typeface="Times New Roman"/>
                        </a:rPr>
                        <a:t>          three </a:t>
                      </a:r>
                      <a:r>
                        <a:rPr lang="en-IN" sz="2000" i="1" dirty="0">
                          <a:solidFill>
                            <a:schemeClr val="tx1"/>
                          </a:solidFill>
                          <a:latin typeface="Times New Roman"/>
                          <a:ea typeface="Times New Roman"/>
                        </a:rPr>
                        <a:t>units</a:t>
                      </a:r>
                      <a:r>
                        <a:rPr lang="en-IN" sz="1800" i="1" dirty="0">
                          <a:solidFill>
                            <a:schemeClr val="tx1"/>
                          </a:solidFill>
                          <a:latin typeface="Times New Roman"/>
                          <a:ea typeface="Times New Roman"/>
                        </a:rPr>
                        <a:t> </a:t>
                      </a:r>
                      <a:endParaRPr lang="en-US" sz="1800" dirty="0">
                        <a:solidFill>
                          <a:schemeClr val="tx1"/>
                        </a:solidFill>
                        <a:latin typeface="Times New Roman"/>
                        <a:ea typeface="Times New Roman"/>
                      </a:endParaRPr>
                    </a:p>
                  </a:txBody>
                  <a:tcPr marL="68580" marR="68580" marT="0" marB="0"/>
                </a:tc>
                <a:tc>
                  <a:txBody>
                    <a:bodyPr/>
                    <a:lstStyle/>
                    <a:p>
                      <a:pPr marL="0" marR="711200" algn="ctr">
                        <a:lnSpc>
                          <a:spcPct val="109000"/>
                        </a:lnSpc>
                        <a:spcBef>
                          <a:spcPts val="0"/>
                        </a:spcBef>
                        <a:spcAft>
                          <a:spcPts val="0"/>
                        </a:spcAft>
                        <a:tabLst>
                          <a:tab pos="5715000" algn="l"/>
                          <a:tab pos="6343650" algn="l"/>
                        </a:tabLst>
                      </a:pPr>
                      <a:r>
                        <a:rPr lang="en-IN" sz="1600" i="1" dirty="0">
                          <a:solidFill>
                            <a:schemeClr val="tx1"/>
                          </a:solidFill>
                          <a:latin typeface="Times New Roman"/>
                          <a:ea typeface="Times New Roman"/>
                        </a:rPr>
                        <a:t> </a:t>
                      </a:r>
                      <a:r>
                        <a:rPr lang="en-IN" sz="1800" i="1" dirty="0">
                          <a:solidFill>
                            <a:schemeClr val="tx1"/>
                          </a:solidFill>
                          <a:latin typeface="Times New Roman"/>
                          <a:ea typeface="Times New Roman"/>
                        </a:rPr>
                        <a:t>Rebus stories </a:t>
                      </a:r>
                      <a:endParaRPr lang="en-US" sz="1800" dirty="0">
                        <a:solidFill>
                          <a:schemeClr val="tx1"/>
                        </a:solidFill>
                        <a:latin typeface="Times New Roman"/>
                        <a:ea typeface="Times New Roman"/>
                      </a:endParaRPr>
                    </a:p>
                    <a:p>
                      <a:pPr marL="0" marR="21590" algn="just">
                        <a:lnSpc>
                          <a:spcPct val="109000"/>
                        </a:lnSpc>
                        <a:spcBef>
                          <a:spcPts val="0"/>
                        </a:spcBef>
                        <a:spcAft>
                          <a:spcPts val="0"/>
                        </a:spcAft>
                        <a:tabLst>
                          <a:tab pos="5715000" algn="l"/>
                          <a:tab pos="6343650" algn="l"/>
                        </a:tabLst>
                      </a:pPr>
                      <a:r>
                        <a:rPr lang="en-IN" sz="2400" i="1" dirty="0" smtClean="0">
                          <a:solidFill>
                            <a:schemeClr val="tx1"/>
                          </a:solidFill>
                          <a:latin typeface="Times New Roman"/>
                          <a:ea typeface="Times New Roman"/>
                        </a:rPr>
                        <a:t>           Rebus </a:t>
                      </a:r>
                      <a:r>
                        <a:rPr lang="en-IN" sz="2400" i="1" dirty="0">
                          <a:solidFill>
                            <a:schemeClr val="tx1"/>
                          </a:solidFill>
                          <a:latin typeface="Times New Roman"/>
                          <a:ea typeface="Times New Roman"/>
                        </a:rPr>
                        <a:t>is representation of words or syllables by pictures of objects. Rebus stories are of great help for young children who are just beginning to read. Rebus stories help in developing the reading fluency among children. The sight words are given as words whereas certain content words especially nouns are given as pictures. The students can read the story easily by reading the sight words and the pictures. </a:t>
                      </a:r>
                      <a:endParaRPr lang="en-US" sz="2400" dirty="0">
                        <a:solidFill>
                          <a:schemeClr val="tx1"/>
                        </a:solidFill>
                        <a:latin typeface="Times New Roman"/>
                        <a:ea typeface="Times New Roman"/>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990600"/>
            <a:ext cx="8229600" cy="5016691"/>
          </a:xfrm>
        </p:spPr>
        <p:txBody>
          <a:bodyPr/>
          <a:lstStyle/>
          <a:p>
            <a:pPr lvl="0" algn="just"/>
            <a:endParaRPr lang="en-IN" sz="2400" dirty="0" smtClean="0">
              <a:latin typeface="Times New Roman" pitchFamily="18" charset="0"/>
              <a:cs typeface="Times New Roman" pitchFamily="18" charset="0"/>
            </a:endParaRPr>
          </a:p>
          <a:p>
            <a:pPr lvl="0" algn="just"/>
            <a:endParaRPr lang="en-IN" sz="2400" dirty="0" smtClean="0">
              <a:latin typeface="Times New Roman" pitchFamily="18" charset="0"/>
              <a:cs typeface="Times New Roman" pitchFamily="18" charset="0"/>
            </a:endParaRPr>
          </a:p>
          <a:p>
            <a:pPr lvl="0" algn="just"/>
            <a:r>
              <a:rPr lang="en-IN" sz="2400" dirty="0" smtClean="0">
                <a:latin typeface="Times New Roman" pitchFamily="18" charset="0"/>
                <a:cs typeface="Times New Roman" pitchFamily="18" charset="0"/>
              </a:rPr>
              <a:t>be able to chalk out the </a:t>
            </a:r>
            <a:r>
              <a:rPr lang="en-IN" sz="2400" b="1" dirty="0" smtClean="0">
                <a:solidFill>
                  <a:srgbClr val="FF0000"/>
                </a:solidFill>
                <a:latin typeface="Times New Roman" pitchFamily="18" charset="0"/>
                <a:cs typeface="Times New Roman" pitchFamily="18" charset="0"/>
              </a:rPr>
              <a:t>learning outcomes</a:t>
            </a:r>
            <a:r>
              <a:rPr lang="en-IN" sz="2400" dirty="0" smtClean="0">
                <a:solidFill>
                  <a:srgbClr val="FF0000"/>
                </a:solidFill>
                <a:latin typeface="Times New Roman" pitchFamily="18" charset="0"/>
                <a:cs typeface="Times New Roman" pitchFamily="18" charset="0"/>
              </a:rPr>
              <a:t> </a:t>
            </a:r>
            <a:r>
              <a:rPr lang="en-IN" sz="2400" dirty="0" smtClean="0">
                <a:latin typeface="Times New Roman" pitchFamily="18" charset="0"/>
                <a:cs typeface="Times New Roman" pitchFamily="18" charset="0"/>
              </a:rPr>
              <a:t>and </a:t>
            </a:r>
            <a:r>
              <a:rPr lang="en-IN" sz="2400" b="1" dirty="0" smtClean="0">
                <a:solidFill>
                  <a:srgbClr val="FF0000"/>
                </a:solidFill>
                <a:latin typeface="Times New Roman" pitchFamily="18" charset="0"/>
                <a:cs typeface="Times New Roman" pitchFamily="18" charset="0"/>
              </a:rPr>
              <a:t>pedagogical process</a:t>
            </a:r>
            <a:r>
              <a:rPr lang="en-IN" sz="2400" b="1" dirty="0" smtClean="0">
                <a:latin typeface="Times New Roman" pitchFamily="18" charset="0"/>
                <a:cs typeface="Times New Roman" pitchFamily="18" charset="0"/>
              </a:rPr>
              <a:t> </a:t>
            </a:r>
            <a:r>
              <a:rPr lang="en-IN" sz="2400" dirty="0" smtClean="0">
                <a:latin typeface="Times New Roman" pitchFamily="18" charset="0"/>
                <a:cs typeface="Times New Roman" pitchFamily="18" charset="0"/>
              </a:rPr>
              <a:t>for language teaching-learning for different stages;</a:t>
            </a:r>
          </a:p>
          <a:p>
            <a:pPr lvl="0" algn="just">
              <a:buNone/>
            </a:pPr>
            <a:endParaRPr lang="en-US" sz="2400" dirty="0" smtClean="0">
              <a:latin typeface="Times New Roman" pitchFamily="18" charset="0"/>
              <a:cs typeface="Times New Roman" pitchFamily="18" charset="0"/>
            </a:endParaRPr>
          </a:p>
          <a:p>
            <a:pPr lvl="0" algn="just"/>
            <a:r>
              <a:rPr lang="en-IN" sz="2400" b="1" dirty="0" smtClean="0">
                <a:solidFill>
                  <a:srgbClr val="FF0000"/>
                </a:solidFill>
                <a:latin typeface="Times New Roman" pitchFamily="18" charset="0"/>
                <a:cs typeface="Times New Roman" pitchFamily="18" charset="0"/>
              </a:rPr>
              <a:t>sensitise</a:t>
            </a:r>
            <a:r>
              <a:rPr lang="en-IN" sz="2400" dirty="0" smtClean="0">
                <a:latin typeface="Times New Roman" pitchFamily="18" charset="0"/>
                <a:cs typeface="Times New Roman" pitchFamily="18" charset="0"/>
              </a:rPr>
              <a:t> teachers on using </a:t>
            </a:r>
            <a:r>
              <a:rPr lang="en-IN" sz="2400" b="1" dirty="0" smtClean="0">
                <a:solidFill>
                  <a:srgbClr val="FF0000"/>
                </a:solidFill>
                <a:latin typeface="Times New Roman" pitchFamily="18" charset="0"/>
                <a:cs typeface="Times New Roman" pitchFamily="18" charset="0"/>
              </a:rPr>
              <a:t>various strategies to language teaching</a:t>
            </a:r>
            <a:r>
              <a:rPr lang="en-IN" sz="2400" dirty="0" smtClean="0">
                <a:latin typeface="Times New Roman" pitchFamily="18" charset="0"/>
                <a:cs typeface="Times New Roman" pitchFamily="18" charset="0"/>
              </a:rPr>
              <a:t> which include language skills</a:t>
            </a:r>
            <a:endParaRPr lang="en-US" sz="2400" dirty="0" smtClean="0">
              <a:latin typeface="Times New Roman" pitchFamily="18" charset="0"/>
              <a:cs typeface="Times New Roman" pitchFamily="18" charset="0"/>
            </a:endParaRPr>
          </a:p>
          <a:p>
            <a:pPr>
              <a:buNone/>
            </a:pPr>
            <a:endParaRPr lang="en-US" dirty="0"/>
          </a:p>
        </p:txBody>
      </p:sp>
      <p:sp>
        <p:nvSpPr>
          <p:cNvPr id="3" name="Title 2"/>
          <p:cNvSpPr>
            <a:spLocks noGrp="1"/>
          </p:cNvSpPr>
          <p:nvPr>
            <p:ph type="title"/>
          </p:nvPr>
        </p:nvSpPr>
        <p:spPr>
          <a:xfrm>
            <a:off x="457200" y="274638"/>
            <a:ext cx="8229600" cy="563562"/>
          </a:xfrm>
        </p:spPr>
        <p:txBody>
          <a:bodyPr>
            <a:normAutofit/>
          </a:bodyPr>
          <a:lstStyle/>
          <a:p>
            <a:r>
              <a:rPr lang="en-US" sz="2400" dirty="0" err="1" smtClean="0">
                <a:solidFill>
                  <a:srgbClr val="00B050"/>
                </a:solidFill>
                <a:latin typeface="Times New Roman" pitchFamily="18" charset="0"/>
                <a:cs typeface="Times New Roman" pitchFamily="18" charset="0"/>
              </a:rPr>
              <a:t>Contd</a:t>
            </a:r>
            <a:r>
              <a:rPr lang="en-US" sz="2400" dirty="0" smtClean="0">
                <a:solidFill>
                  <a:srgbClr val="00B050"/>
                </a:solidFill>
                <a:latin typeface="Times New Roman" pitchFamily="18" charset="0"/>
                <a:cs typeface="Times New Roman" pitchFamily="18" charset="0"/>
              </a:rPr>
              <a:t>…..</a:t>
            </a:r>
            <a:endParaRPr lang="en-US" sz="2400" dirty="0">
              <a:solidFill>
                <a:srgbClr val="00B05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p:cNvPicPr>
          <p:nvPr>
            <p:ph idx="1"/>
          </p:nvPr>
        </p:nvPicPr>
        <p:blipFill>
          <a:blip r:embed="rId2"/>
          <a:srcRect l="28226" t="22418" r="45320" b="17058"/>
          <a:stretch>
            <a:fillRect/>
          </a:stretch>
        </p:blipFill>
        <p:spPr bwMode="auto">
          <a:xfrm>
            <a:off x="2514600" y="1295400"/>
            <a:ext cx="4267200" cy="5181600"/>
          </a:xfrm>
          <a:prstGeom prst="rect">
            <a:avLst/>
          </a:prstGeom>
          <a:noFill/>
          <a:ln w="3175">
            <a:solidFill>
              <a:schemeClr val="tx1"/>
            </a:solidFill>
            <a:miter lim="800000"/>
            <a:headEnd/>
            <a:tailEnd/>
          </a:ln>
        </p:spPr>
      </p:pic>
      <p:sp>
        <p:nvSpPr>
          <p:cNvPr id="2" name="Title 1"/>
          <p:cNvSpPr>
            <a:spLocks noGrp="1"/>
          </p:cNvSpPr>
          <p:nvPr>
            <p:ph type="title"/>
          </p:nvPr>
        </p:nvSpPr>
        <p:spPr>
          <a:xfrm>
            <a:off x="457200" y="274638"/>
            <a:ext cx="8229600" cy="715962"/>
          </a:xfrm>
        </p:spPr>
        <p:txBody>
          <a:bodyPr>
            <a:normAutofit fontScale="90000"/>
          </a:bodyPr>
          <a:lstStyle/>
          <a:p>
            <a:pPr algn="l"/>
            <a:r>
              <a:rPr lang="en-IN" sz="2700" i="1" dirty="0" smtClean="0">
                <a:latin typeface="Times New Roman"/>
                <a:ea typeface="Times New Roman"/>
              </a:rPr>
              <a:t/>
            </a:r>
            <a:br>
              <a:rPr lang="en-IN" sz="2700" i="1" dirty="0" smtClean="0">
                <a:latin typeface="Times New Roman"/>
                <a:ea typeface="Times New Roman"/>
              </a:rPr>
            </a:br>
            <a:r>
              <a:rPr lang="en-IN" sz="2700" i="1" dirty="0" smtClean="0">
                <a:solidFill>
                  <a:srgbClr val="00B050"/>
                </a:solidFill>
                <a:latin typeface="Times New Roman"/>
                <a:ea typeface="Times New Roman"/>
              </a:rPr>
              <a:t>Example</a:t>
            </a:r>
            <a:r>
              <a:rPr lang="en-IN" i="1" dirty="0" smtClean="0">
                <a:solidFill>
                  <a:srgbClr val="00B050"/>
                </a:solidFill>
                <a:latin typeface="Times New Roman"/>
                <a:ea typeface="Times New Roman"/>
              </a:rPr>
              <a:t> </a:t>
            </a:r>
            <a:r>
              <a:rPr lang="en-US" dirty="0" smtClean="0">
                <a:latin typeface="Times New Roman"/>
                <a:ea typeface="Times New Roman"/>
              </a:rPr>
              <a:t/>
            </a:r>
            <a:br>
              <a:rPr lang="en-US" dirty="0" smtClean="0">
                <a:latin typeface="Times New Roman"/>
                <a:ea typeface="Times New Roman"/>
              </a:rPr>
            </a:br>
            <a:endParaRPr lang="en-US"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990600"/>
          <a:ext cx="8077200" cy="4800600"/>
        </p:xfrm>
        <a:graphic>
          <a:graphicData uri="http://schemas.openxmlformats.org/drawingml/2006/table">
            <a:tbl>
              <a:tblPr firstRow="1" bandRow="1">
                <a:tableStyleId>{5C22544A-7EE6-4342-B048-85BDC9FD1C3A}</a:tableStyleId>
              </a:tblPr>
              <a:tblGrid>
                <a:gridCol w="1931504"/>
                <a:gridCol w="6145696"/>
              </a:tblGrid>
              <a:tr h="2295938">
                <a:tc>
                  <a:txBody>
                    <a:bodyPr/>
                    <a:lstStyle/>
                    <a:p>
                      <a:pPr marL="0" marR="711200" algn="just">
                        <a:lnSpc>
                          <a:spcPct val="109000"/>
                        </a:lnSpc>
                        <a:spcBef>
                          <a:spcPts val="0"/>
                        </a:spcBef>
                        <a:spcAft>
                          <a:spcPts val="0"/>
                        </a:spcAft>
                        <a:tabLst>
                          <a:tab pos="5715000" algn="l"/>
                          <a:tab pos="6343650" algn="l"/>
                        </a:tabLst>
                      </a:pPr>
                      <a:r>
                        <a:rPr lang="en-IN" sz="2000" i="1" dirty="0">
                          <a:solidFill>
                            <a:schemeClr val="tx1"/>
                          </a:solidFill>
                          <a:latin typeface="Times New Roman" pitchFamily="18" charset="0"/>
                          <a:ea typeface="Times New Roman"/>
                          <a:cs typeface="Times New Roman" pitchFamily="18" charset="0"/>
                        </a:rPr>
                        <a:t>Class </a:t>
                      </a:r>
                      <a:r>
                        <a:rPr lang="en-IN" sz="2000" i="1" dirty="0" smtClean="0">
                          <a:solidFill>
                            <a:schemeClr val="tx1"/>
                          </a:solidFill>
                          <a:latin typeface="Times New Roman" pitchFamily="18" charset="0"/>
                          <a:ea typeface="Times New Roman"/>
                          <a:cs typeface="Times New Roman" pitchFamily="18" charset="0"/>
                        </a:rPr>
                        <a:t>:I</a:t>
                      </a:r>
                      <a:endParaRPr lang="en-US" sz="2000" dirty="0">
                        <a:solidFill>
                          <a:schemeClr val="tx1"/>
                        </a:solidFill>
                        <a:latin typeface="Times New Roman" pitchFamily="18" charset="0"/>
                        <a:ea typeface="Times New Roman"/>
                        <a:cs typeface="Times New Roman" pitchFamily="18" charset="0"/>
                      </a:endParaRPr>
                    </a:p>
                    <a:p>
                      <a:pPr marL="0" marR="711200" algn="just">
                        <a:lnSpc>
                          <a:spcPct val="109000"/>
                        </a:lnSpc>
                        <a:spcBef>
                          <a:spcPts val="0"/>
                        </a:spcBef>
                        <a:spcAft>
                          <a:spcPts val="0"/>
                        </a:spcAft>
                        <a:tabLst>
                          <a:tab pos="5715000" algn="l"/>
                          <a:tab pos="6343650" algn="l"/>
                        </a:tabLst>
                      </a:pPr>
                      <a:r>
                        <a:rPr lang="en-IN" sz="2000" i="1" dirty="0" smtClean="0">
                          <a:solidFill>
                            <a:schemeClr val="tx1"/>
                          </a:solidFill>
                          <a:latin typeface="Times New Roman" pitchFamily="18" charset="0"/>
                          <a:ea typeface="Times New Roman"/>
                          <a:cs typeface="Times New Roman" pitchFamily="18" charset="0"/>
                        </a:rPr>
                        <a:t>Term : </a:t>
                      </a:r>
                      <a:r>
                        <a:rPr lang="en-IN" sz="2000" i="1" baseline="0" dirty="0" smtClean="0">
                          <a:solidFill>
                            <a:schemeClr val="tx1"/>
                          </a:solidFill>
                          <a:latin typeface="Times New Roman" pitchFamily="18" charset="0"/>
                          <a:ea typeface="Times New Roman"/>
                          <a:cs typeface="Times New Roman" pitchFamily="18" charset="0"/>
                        </a:rPr>
                        <a:t>I</a:t>
                      </a:r>
                      <a:r>
                        <a:rPr lang="en-IN" sz="2000" i="1" dirty="0" smtClean="0">
                          <a:solidFill>
                            <a:schemeClr val="tx1"/>
                          </a:solidFill>
                          <a:latin typeface="Times New Roman" pitchFamily="18" charset="0"/>
                          <a:ea typeface="Times New Roman"/>
                          <a:cs typeface="Times New Roman" pitchFamily="18" charset="0"/>
                        </a:rPr>
                        <a:t>I</a:t>
                      </a:r>
                      <a:endParaRPr lang="en-US" sz="2000" dirty="0">
                        <a:solidFill>
                          <a:schemeClr val="tx1"/>
                        </a:solidFill>
                        <a:latin typeface="Times New Roman" pitchFamily="18" charset="0"/>
                        <a:ea typeface="Times New Roman"/>
                        <a:cs typeface="Times New Roman" pitchFamily="18" charset="0"/>
                      </a:endParaRPr>
                    </a:p>
                    <a:p>
                      <a:pPr marL="0" marR="711200" algn="just">
                        <a:lnSpc>
                          <a:spcPct val="109000"/>
                        </a:lnSpc>
                        <a:spcBef>
                          <a:spcPts val="0"/>
                        </a:spcBef>
                        <a:spcAft>
                          <a:spcPts val="0"/>
                        </a:spcAft>
                        <a:tabLst>
                          <a:tab pos="5715000" algn="l"/>
                          <a:tab pos="6343650" algn="l"/>
                        </a:tabLst>
                      </a:pPr>
                      <a:r>
                        <a:rPr lang="en-IN" sz="2000" i="1" dirty="0">
                          <a:solidFill>
                            <a:schemeClr val="tx1"/>
                          </a:solidFill>
                          <a:latin typeface="Times New Roman" pitchFamily="18" charset="0"/>
                          <a:ea typeface="Times New Roman"/>
                          <a:cs typeface="Times New Roman" pitchFamily="18" charset="0"/>
                        </a:rPr>
                        <a:t>Unit : I</a:t>
                      </a:r>
                      <a:endParaRPr lang="en-US" sz="2000" dirty="0">
                        <a:solidFill>
                          <a:schemeClr val="tx1"/>
                        </a:solidFill>
                        <a:latin typeface="Times New Roman" pitchFamily="18" charset="0"/>
                        <a:ea typeface="Times New Roman"/>
                        <a:cs typeface="Times New Roman" pitchFamily="18" charset="0"/>
                      </a:endParaRPr>
                    </a:p>
                  </a:txBody>
                  <a:tcPr marL="68580" marR="68580" marT="0" marB="0"/>
                </a:tc>
                <a:tc>
                  <a:txBody>
                    <a:bodyPr/>
                    <a:lstStyle/>
                    <a:p>
                      <a:pPr marL="0" marR="711200" algn="just">
                        <a:lnSpc>
                          <a:spcPct val="109000"/>
                        </a:lnSpc>
                        <a:spcBef>
                          <a:spcPts val="0"/>
                        </a:spcBef>
                        <a:spcAft>
                          <a:spcPts val="0"/>
                        </a:spcAft>
                        <a:tabLst>
                          <a:tab pos="5715000" algn="l"/>
                          <a:tab pos="6343650" algn="l"/>
                        </a:tabLst>
                      </a:pPr>
                      <a:r>
                        <a:rPr lang="en-IN" sz="2400" i="1" dirty="0">
                          <a:solidFill>
                            <a:schemeClr val="tx1"/>
                          </a:solidFill>
                          <a:latin typeface="Times New Roman" pitchFamily="18" charset="0"/>
                          <a:ea typeface="Times New Roman"/>
                          <a:cs typeface="Times New Roman" pitchFamily="18" charset="0"/>
                        </a:rPr>
                        <a:t>Supplementary reader – </a:t>
                      </a:r>
                      <a:r>
                        <a:rPr lang="en-IN" sz="2400" i="1" dirty="0" err="1" smtClean="0">
                          <a:solidFill>
                            <a:schemeClr val="tx1"/>
                          </a:solidFill>
                          <a:latin typeface="Times New Roman" pitchFamily="18" charset="0"/>
                          <a:ea typeface="Times New Roman"/>
                          <a:cs typeface="Times New Roman" pitchFamily="18" charset="0"/>
                        </a:rPr>
                        <a:t>Appu’s</a:t>
                      </a:r>
                      <a:r>
                        <a:rPr lang="en-IN" sz="2400" i="1" dirty="0">
                          <a:solidFill>
                            <a:schemeClr val="tx1"/>
                          </a:solidFill>
                          <a:latin typeface="Times New Roman" pitchFamily="18" charset="0"/>
                          <a:ea typeface="Times New Roman"/>
                          <a:cs typeface="Times New Roman" pitchFamily="18" charset="0"/>
                        </a:rPr>
                        <a:t>, delightful day (Page no.79)</a:t>
                      </a:r>
                      <a:endParaRPr lang="en-US" sz="2400" dirty="0">
                        <a:solidFill>
                          <a:schemeClr val="tx1"/>
                        </a:solidFill>
                        <a:latin typeface="Times New Roman" pitchFamily="18" charset="0"/>
                        <a:ea typeface="Times New Roman"/>
                        <a:cs typeface="Times New Roman" pitchFamily="18" charset="0"/>
                      </a:endParaRPr>
                    </a:p>
                    <a:p>
                      <a:pPr marL="0" marR="21590" algn="just">
                        <a:lnSpc>
                          <a:spcPct val="109000"/>
                        </a:lnSpc>
                        <a:spcBef>
                          <a:spcPts val="0"/>
                        </a:spcBef>
                        <a:spcAft>
                          <a:spcPts val="0"/>
                        </a:spcAft>
                        <a:tabLst>
                          <a:tab pos="5715000" algn="l"/>
                          <a:tab pos="6343650" algn="l"/>
                        </a:tabLst>
                      </a:pPr>
                      <a:r>
                        <a:rPr lang="en-IN" sz="2400" i="1" dirty="0">
                          <a:solidFill>
                            <a:schemeClr val="tx1"/>
                          </a:solidFill>
                          <a:latin typeface="Times New Roman" pitchFamily="18" charset="0"/>
                          <a:ea typeface="Times New Roman"/>
                          <a:cs typeface="Times New Roman" pitchFamily="18" charset="0"/>
                        </a:rPr>
                        <a:t>This is an example of animal story which emphasizes the importance of working together</a:t>
                      </a:r>
                      <a:r>
                        <a:rPr lang="en-IN" sz="1800" i="1" dirty="0">
                          <a:solidFill>
                            <a:schemeClr val="tx1"/>
                          </a:solidFill>
                          <a:latin typeface="Times New Roman" pitchFamily="18" charset="0"/>
                          <a:ea typeface="Times New Roman"/>
                          <a:cs typeface="Times New Roman" pitchFamily="18" charset="0"/>
                        </a:rPr>
                        <a:t>. </a:t>
                      </a:r>
                      <a:endParaRPr lang="en-US" sz="1800" dirty="0">
                        <a:solidFill>
                          <a:schemeClr val="tx1"/>
                        </a:solidFill>
                        <a:latin typeface="Times New Roman" pitchFamily="18" charset="0"/>
                        <a:ea typeface="Times New Roman"/>
                        <a:cs typeface="Times New Roman" pitchFamily="18" charset="0"/>
                      </a:endParaRPr>
                    </a:p>
                  </a:txBody>
                  <a:tcPr marL="68580" marR="68580" marT="0" marB="0"/>
                </a:tc>
              </a:tr>
              <a:tr h="2504662">
                <a:tc>
                  <a:txBody>
                    <a:bodyPr/>
                    <a:lstStyle/>
                    <a:p>
                      <a:pPr marL="0" marR="711200" algn="just">
                        <a:lnSpc>
                          <a:spcPct val="109000"/>
                        </a:lnSpc>
                        <a:spcBef>
                          <a:spcPts val="0"/>
                        </a:spcBef>
                        <a:spcAft>
                          <a:spcPts val="0"/>
                        </a:spcAft>
                        <a:tabLst>
                          <a:tab pos="5715000" algn="l"/>
                          <a:tab pos="6343650" algn="l"/>
                        </a:tabLst>
                      </a:pPr>
                      <a:r>
                        <a:rPr lang="en-IN" sz="2000" i="1" dirty="0">
                          <a:solidFill>
                            <a:schemeClr val="tx1"/>
                          </a:solidFill>
                          <a:latin typeface="Times New Roman" pitchFamily="18" charset="0"/>
                          <a:ea typeface="Times New Roman"/>
                          <a:cs typeface="Times New Roman" pitchFamily="18" charset="0"/>
                        </a:rPr>
                        <a:t>Class : </a:t>
                      </a:r>
                      <a:r>
                        <a:rPr lang="en-IN" sz="2000" i="1" dirty="0" smtClean="0">
                          <a:solidFill>
                            <a:schemeClr val="tx1"/>
                          </a:solidFill>
                          <a:latin typeface="Times New Roman" pitchFamily="18" charset="0"/>
                          <a:ea typeface="Times New Roman"/>
                          <a:cs typeface="Times New Roman" pitchFamily="18" charset="0"/>
                        </a:rPr>
                        <a:t>III</a:t>
                      </a:r>
                      <a:endParaRPr lang="en-US" sz="2000" dirty="0">
                        <a:solidFill>
                          <a:schemeClr val="tx1"/>
                        </a:solidFill>
                        <a:latin typeface="Times New Roman" pitchFamily="18" charset="0"/>
                        <a:ea typeface="Times New Roman"/>
                        <a:cs typeface="Times New Roman" pitchFamily="18" charset="0"/>
                      </a:endParaRPr>
                    </a:p>
                    <a:p>
                      <a:pPr marL="0" marR="711200" algn="just">
                        <a:lnSpc>
                          <a:spcPct val="109000"/>
                        </a:lnSpc>
                        <a:spcBef>
                          <a:spcPts val="0"/>
                        </a:spcBef>
                        <a:spcAft>
                          <a:spcPts val="0"/>
                        </a:spcAft>
                        <a:tabLst>
                          <a:tab pos="5715000" algn="l"/>
                          <a:tab pos="6343650" algn="l"/>
                        </a:tabLst>
                      </a:pPr>
                      <a:r>
                        <a:rPr lang="en-IN" sz="2000" i="1" dirty="0">
                          <a:solidFill>
                            <a:schemeClr val="tx1"/>
                          </a:solidFill>
                          <a:latin typeface="Times New Roman" pitchFamily="18" charset="0"/>
                          <a:ea typeface="Times New Roman"/>
                          <a:cs typeface="Times New Roman" pitchFamily="18" charset="0"/>
                        </a:rPr>
                        <a:t>Term : I</a:t>
                      </a:r>
                      <a:endParaRPr lang="en-US" sz="2000" dirty="0">
                        <a:solidFill>
                          <a:schemeClr val="tx1"/>
                        </a:solidFill>
                        <a:latin typeface="Times New Roman" pitchFamily="18" charset="0"/>
                        <a:ea typeface="Times New Roman"/>
                        <a:cs typeface="Times New Roman" pitchFamily="18" charset="0"/>
                      </a:endParaRPr>
                    </a:p>
                    <a:p>
                      <a:pPr marL="0" marR="711200" algn="just">
                        <a:lnSpc>
                          <a:spcPct val="109000"/>
                        </a:lnSpc>
                        <a:spcBef>
                          <a:spcPts val="0"/>
                        </a:spcBef>
                        <a:spcAft>
                          <a:spcPts val="0"/>
                        </a:spcAft>
                        <a:tabLst>
                          <a:tab pos="5715000" algn="l"/>
                          <a:tab pos="6343650" algn="l"/>
                        </a:tabLst>
                      </a:pPr>
                      <a:r>
                        <a:rPr lang="en-IN" sz="2000" i="1" dirty="0">
                          <a:solidFill>
                            <a:schemeClr val="tx1"/>
                          </a:solidFill>
                          <a:latin typeface="Times New Roman" pitchFamily="18" charset="0"/>
                          <a:ea typeface="Times New Roman"/>
                          <a:cs typeface="Times New Roman" pitchFamily="18" charset="0"/>
                        </a:rPr>
                        <a:t>Unit : II</a:t>
                      </a:r>
                      <a:endParaRPr lang="en-US" sz="2000" dirty="0">
                        <a:solidFill>
                          <a:schemeClr val="tx1"/>
                        </a:solidFill>
                        <a:latin typeface="Times New Roman" pitchFamily="18" charset="0"/>
                        <a:ea typeface="Times New Roman"/>
                        <a:cs typeface="Times New Roman" pitchFamily="18" charset="0"/>
                      </a:endParaRPr>
                    </a:p>
                  </a:txBody>
                  <a:tcPr marL="68580" marR="68580" marT="0" marB="0"/>
                </a:tc>
                <a:tc>
                  <a:txBody>
                    <a:bodyPr/>
                    <a:lstStyle/>
                    <a:p>
                      <a:pPr marL="0" marR="711200" algn="just">
                        <a:lnSpc>
                          <a:spcPct val="109000"/>
                        </a:lnSpc>
                        <a:spcBef>
                          <a:spcPts val="0"/>
                        </a:spcBef>
                        <a:spcAft>
                          <a:spcPts val="0"/>
                        </a:spcAft>
                        <a:tabLst>
                          <a:tab pos="5715000" algn="l"/>
                          <a:tab pos="6343650" algn="l"/>
                        </a:tabLst>
                      </a:pPr>
                      <a:r>
                        <a:rPr lang="en-IN" sz="2400" i="1" dirty="0">
                          <a:solidFill>
                            <a:schemeClr val="tx1"/>
                          </a:solidFill>
                          <a:latin typeface="Times New Roman" pitchFamily="18" charset="0"/>
                          <a:ea typeface="Times New Roman"/>
                          <a:cs typeface="Times New Roman" pitchFamily="18" charset="0"/>
                        </a:rPr>
                        <a:t>Supplementary Reader- The boy and the butterfly           (Page no.101)</a:t>
                      </a:r>
                      <a:endParaRPr lang="en-US" sz="2400" dirty="0">
                        <a:solidFill>
                          <a:schemeClr val="tx1"/>
                        </a:solidFill>
                        <a:latin typeface="Times New Roman" pitchFamily="18" charset="0"/>
                        <a:ea typeface="Times New Roman"/>
                        <a:cs typeface="Times New Roman" pitchFamily="18" charset="0"/>
                      </a:endParaRPr>
                    </a:p>
                    <a:p>
                      <a:pPr marL="0" marR="711200" algn="just">
                        <a:lnSpc>
                          <a:spcPct val="109000"/>
                        </a:lnSpc>
                        <a:spcBef>
                          <a:spcPts val="0"/>
                        </a:spcBef>
                        <a:spcAft>
                          <a:spcPts val="0"/>
                        </a:spcAft>
                        <a:tabLst>
                          <a:tab pos="5715000" algn="l"/>
                          <a:tab pos="6343650" algn="l"/>
                        </a:tabLst>
                      </a:pPr>
                      <a:r>
                        <a:rPr lang="en-IN" sz="2400" i="1" dirty="0">
                          <a:solidFill>
                            <a:schemeClr val="tx1"/>
                          </a:solidFill>
                          <a:latin typeface="Times New Roman" pitchFamily="18" charset="0"/>
                          <a:ea typeface="Times New Roman"/>
                          <a:cs typeface="Times New Roman" pitchFamily="18" charset="0"/>
                        </a:rPr>
                        <a:t>This is a story based on folk tale. The learners are expected to read the story on their own.</a:t>
                      </a:r>
                      <a:endParaRPr lang="en-US" sz="2400" dirty="0">
                        <a:solidFill>
                          <a:schemeClr val="tx1"/>
                        </a:solidFill>
                        <a:latin typeface="Times New Roman" pitchFamily="18" charset="0"/>
                        <a:ea typeface="Times New Roman"/>
                        <a:cs typeface="Times New Roman" pitchFamily="18" charset="0"/>
                      </a:endParaRPr>
                    </a:p>
                  </a:txBody>
                  <a:tcPr marL="68580" marR="68580" marT="0" marB="0"/>
                </a:tc>
              </a:tr>
            </a:tbl>
          </a:graphicData>
        </a:graphic>
      </p:graphicFrame>
      <p:sp>
        <p:nvSpPr>
          <p:cNvPr id="2" name="Title 1"/>
          <p:cNvSpPr>
            <a:spLocks noGrp="1"/>
          </p:cNvSpPr>
          <p:nvPr>
            <p:ph type="title"/>
          </p:nvPr>
        </p:nvSpPr>
        <p:spPr>
          <a:xfrm>
            <a:off x="457200" y="274638"/>
            <a:ext cx="8229600" cy="715962"/>
          </a:xfrm>
        </p:spPr>
        <p:txBody>
          <a:bodyPr>
            <a:normAutofit/>
          </a:bodyPr>
          <a:lstStyle/>
          <a:p>
            <a:r>
              <a:rPr lang="en-US" sz="2400" dirty="0" err="1" smtClean="0">
                <a:solidFill>
                  <a:srgbClr val="00B050"/>
                </a:solidFill>
                <a:latin typeface="Times New Roman" pitchFamily="18" charset="0"/>
                <a:cs typeface="Times New Roman" pitchFamily="18" charset="0"/>
              </a:rPr>
              <a:t>Contd</a:t>
            </a:r>
            <a:r>
              <a:rPr lang="en-US" sz="2400" dirty="0" smtClean="0">
                <a:solidFill>
                  <a:srgbClr val="00B050"/>
                </a:solidFill>
                <a:latin typeface="Times New Roman" pitchFamily="18" charset="0"/>
                <a:cs typeface="Times New Roman" pitchFamily="18" charset="0"/>
              </a:rPr>
              <a:t>….</a:t>
            </a:r>
            <a:endParaRPr lang="en-US" sz="2400" dirty="0">
              <a:solidFill>
                <a:srgbClr val="00B05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1481139"/>
          <a:ext cx="8001000" cy="3929062"/>
        </p:xfrm>
        <a:graphic>
          <a:graphicData uri="http://schemas.openxmlformats.org/drawingml/2006/table">
            <a:tbl>
              <a:tblPr firstRow="1" bandRow="1">
                <a:tableStyleId>{5C22544A-7EE6-4342-B048-85BDC9FD1C3A}</a:tableStyleId>
              </a:tblPr>
              <a:tblGrid>
                <a:gridCol w="2000250"/>
                <a:gridCol w="6000750"/>
              </a:tblGrid>
              <a:tr h="1501663">
                <a:tc>
                  <a:txBody>
                    <a:bodyPr/>
                    <a:lstStyle/>
                    <a:p>
                      <a:pPr marL="0" marR="711200" algn="just">
                        <a:lnSpc>
                          <a:spcPct val="109000"/>
                        </a:lnSpc>
                        <a:spcBef>
                          <a:spcPts val="0"/>
                        </a:spcBef>
                        <a:spcAft>
                          <a:spcPts val="0"/>
                        </a:spcAft>
                        <a:tabLst>
                          <a:tab pos="5715000" algn="l"/>
                          <a:tab pos="6343650" algn="l"/>
                        </a:tabLst>
                      </a:pPr>
                      <a:r>
                        <a:rPr lang="en-IN" sz="2000" i="1" dirty="0">
                          <a:solidFill>
                            <a:schemeClr val="tx1"/>
                          </a:solidFill>
                          <a:latin typeface="Times New Roman"/>
                          <a:ea typeface="Times New Roman"/>
                        </a:rPr>
                        <a:t>Class : IV</a:t>
                      </a:r>
                      <a:endParaRPr lang="en-US" sz="2000" dirty="0">
                        <a:solidFill>
                          <a:schemeClr val="tx1"/>
                        </a:solidFill>
                        <a:latin typeface="Times New Roman"/>
                        <a:ea typeface="Times New Roman"/>
                      </a:endParaRPr>
                    </a:p>
                    <a:p>
                      <a:pPr marL="0" marR="711200" algn="just">
                        <a:lnSpc>
                          <a:spcPct val="109000"/>
                        </a:lnSpc>
                        <a:spcBef>
                          <a:spcPts val="0"/>
                        </a:spcBef>
                        <a:spcAft>
                          <a:spcPts val="0"/>
                        </a:spcAft>
                        <a:tabLst>
                          <a:tab pos="5715000" algn="l"/>
                          <a:tab pos="6343650" algn="l"/>
                        </a:tabLst>
                      </a:pPr>
                      <a:r>
                        <a:rPr lang="en-IN" sz="2000" i="1" dirty="0">
                          <a:solidFill>
                            <a:schemeClr val="tx1"/>
                          </a:solidFill>
                          <a:latin typeface="Times New Roman"/>
                          <a:ea typeface="Times New Roman"/>
                        </a:rPr>
                        <a:t>Term : I</a:t>
                      </a:r>
                      <a:endParaRPr lang="en-US" sz="2000" dirty="0">
                        <a:solidFill>
                          <a:schemeClr val="tx1"/>
                        </a:solidFill>
                        <a:latin typeface="Times New Roman"/>
                        <a:ea typeface="Times New Roman"/>
                      </a:endParaRPr>
                    </a:p>
                    <a:p>
                      <a:pPr marL="0" marR="711200" algn="just">
                        <a:lnSpc>
                          <a:spcPct val="109000"/>
                        </a:lnSpc>
                        <a:spcBef>
                          <a:spcPts val="0"/>
                        </a:spcBef>
                        <a:spcAft>
                          <a:spcPts val="0"/>
                        </a:spcAft>
                        <a:tabLst>
                          <a:tab pos="5715000" algn="l"/>
                          <a:tab pos="6343650" algn="l"/>
                        </a:tabLst>
                      </a:pPr>
                      <a:r>
                        <a:rPr lang="en-IN" sz="2000" i="1" dirty="0">
                          <a:solidFill>
                            <a:schemeClr val="tx1"/>
                          </a:solidFill>
                          <a:latin typeface="Times New Roman"/>
                          <a:ea typeface="Times New Roman"/>
                        </a:rPr>
                        <a:t>Unit </a:t>
                      </a:r>
                      <a:r>
                        <a:rPr lang="en-IN" sz="2000" i="1" dirty="0" smtClean="0">
                          <a:solidFill>
                            <a:schemeClr val="tx1"/>
                          </a:solidFill>
                          <a:latin typeface="Times New Roman"/>
                          <a:ea typeface="Times New Roman"/>
                        </a:rPr>
                        <a:t>:III</a:t>
                      </a:r>
                      <a:endParaRPr lang="en-US" sz="2000" dirty="0">
                        <a:solidFill>
                          <a:schemeClr val="tx1"/>
                        </a:solidFill>
                        <a:latin typeface="Times New Roman"/>
                        <a:ea typeface="Times New Roman"/>
                      </a:endParaRPr>
                    </a:p>
                  </a:txBody>
                  <a:tcPr marL="68580" marR="68580" marT="0" marB="0"/>
                </a:tc>
                <a:tc>
                  <a:txBody>
                    <a:bodyPr/>
                    <a:lstStyle/>
                    <a:p>
                      <a:pPr marL="0" marR="711200" algn="just">
                        <a:lnSpc>
                          <a:spcPct val="109000"/>
                        </a:lnSpc>
                        <a:spcBef>
                          <a:spcPts val="0"/>
                        </a:spcBef>
                        <a:spcAft>
                          <a:spcPts val="0"/>
                        </a:spcAft>
                        <a:tabLst>
                          <a:tab pos="5715000" algn="l"/>
                          <a:tab pos="6343650" algn="l"/>
                        </a:tabLst>
                      </a:pPr>
                      <a:r>
                        <a:rPr lang="en-IN" sz="2000" i="1" dirty="0">
                          <a:solidFill>
                            <a:schemeClr val="tx1"/>
                          </a:solidFill>
                          <a:latin typeface="Times New Roman"/>
                          <a:ea typeface="Times New Roman"/>
                        </a:rPr>
                        <a:t>Supplementary reader- Robinson Crusoe   (Page no.121)</a:t>
                      </a:r>
                      <a:endParaRPr lang="en-US" sz="2000" dirty="0">
                        <a:solidFill>
                          <a:schemeClr val="tx1"/>
                        </a:solidFill>
                        <a:latin typeface="Times New Roman"/>
                        <a:ea typeface="Times New Roman"/>
                      </a:endParaRPr>
                    </a:p>
                    <a:p>
                      <a:pPr marL="0" marR="711200" algn="just">
                        <a:lnSpc>
                          <a:spcPct val="109000"/>
                        </a:lnSpc>
                        <a:spcBef>
                          <a:spcPts val="0"/>
                        </a:spcBef>
                        <a:spcAft>
                          <a:spcPts val="0"/>
                        </a:spcAft>
                        <a:tabLst>
                          <a:tab pos="5715000" algn="l"/>
                          <a:tab pos="6343650" algn="l"/>
                        </a:tabLst>
                      </a:pPr>
                      <a:r>
                        <a:rPr lang="en-IN" sz="2000" i="1" dirty="0">
                          <a:solidFill>
                            <a:schemeClr val="tx1"/>
                          </a:solidFill>
                          <a:latin typeface="Times New Roman"/>
                          <a:ea typeface="Times New Roman"/>
                        </a:rPr>
                        <a:t>It is an excerpt of the classical novel and it </a:t>
                      </a:r>
                      <a:r>
                        <a:rPr lang="en-IN" sz="2000" i="1" dirty="0" smtClean="0">
                          <a:solidFill>
                            <a:schemeClr val="tx1"/>
                          </a:solidFill>
                          <a:latin typeface="Times New Roman"/>
                          <a:ea typeface="Times New Roman"/>
                        </a:rPr>
                        <a:t>is </a:t>
                      </a:r>
                      <a:r>
                        <a:rPr lang="en-IN" sz="2000" i="1" dirty="0">
                          <a:solidFill>
                            <a:schemeClr val="tx1"/>
                          </a:solidFill>
                          <a:latin typeface="Times New Roman"/>
                          <a:ea typeface="Times New Roman"/>
                        </a:rPr>
                        <a:t>a travelogue.</a:t>
                      </a:r>
                      <a:endParaRPr lang="en-US" sz="2000" dirty="0">
                        <a:solidFill>
                          <a:schemeClr val="tx1"/>
                        </a:solidFill>
                        <a:latin typeface="Times New Roman"/>
                        <a:ea typeface="Times New Roman"/>
                      </a:endParaRPr>
                    </a:p>
                  </a:txBody>
                  <a:tcPr marL="68580" marR="68580" marT="0" marB="0"/>
                </a:tc>
              </a:tr>
              <a:tr h="2427399">
                <a:tc>
                  <a:txBody>
                    <a:bodyPr/>
                    <a:lstStyle/>
                    <a:p>
                      <a:pPr marL="0" marR="711200" algn="just">
                        <a:lnSpc>
                          <a:spcPct val="109000"/>
                        </a:lnSpc>
                        <a:spcBef>
                          <a:spcPts val="0"/>
                        </a:spcBef>
                        <a:spcAft>
                          <a:spcPts val="0"/>
                        </a:spcAft>
                        <a:tabLst>
                          <a:tab pos="5715000" algn="l"/>
                          <a:tab pos="6343650" algn="l"/>
                        </a:tabLst>
                      </a:pPr>
                      <a:r>
                        <a:rPr lang="en-IN" sz="2000" i="1" dirty="0">
                          <a:latin typeface="Times New Roman"/>
                          <a:ea typeface="Times New Roman"/>
                        </a:rPr>
                        <a:t>Class </a:t>
                      </a:r>
                      <a:r>
                        <a:rPr lang="en-IN" sz="2000" i="1" dirty="0" smtClean="0">
                          <a:latin typeface="Times New Roman"/>
                          <a:ea typeface="Times New Roman"/>
                        </a:rPr>
                        <a:t>:V</a:t>
                      </a:r>
                      <a:endParaRPr lang="en-US" sz="2000" dirty="0">
                        <a:latin typeface="Times New Roman"/>
                        <a:ea typeface="Times New Roman"/>
                      </a:endParaRPr>
                    </a:p>
                    <a:p>
                      <a:pPr marL="0" marR="711200" algn="just">
                        <a:lnSpc>
                          <a:spcPct val="109000"/>
                        </a:lnSpc>
                        <a:spcBef>
                          <a:spcPts val="0"/>
                        </a:spcBef>
                        <a:spcAft>
                          <a:spcPts val="0"/>
                        </a:spcAft>
                        <a:tabLst>
                          <a:tab pos="5715000" algn="l"/>
                          <a:tab pos="6343650" algn="l"/>
                        </a:tabLst>
                      </a:pPr>
                      <a:r>
                        <a:rPr lang="en-IN" sz="2000" i="1" dirty="0">
                          <a:latin typeface="Times New Roman"/>
                          <a:ea typeface="Times New Roman"/>
                        </a:rPr>
                        <a:t>Term : I</a:t>
                      </a:r>
                      <a:endParaRPr lang="en-US" sz="2000" dirty="0">
                        <a:latin typeface="Times New Roman"/>
                        <a:ea typeface="Times New Roman"/>
                      </a:endParaRPr>
                    </a:p>
                    <a:p>
                      <a:pPr marL="0" marR="711200" algn="just">
                        <a:lnSpc>
                          <a:spcPct val="109000"/>
                        </a:lnSpc>
                        <a:spcBef>
                          <a:spcPts val="0"/>
                        </a:spcBef>
                        <a:spcAft>
                          <a:spcPts val="0"/>
                        </a:spcAft>
                        <a:tabLst>
                          <a:tab pos="5715000" algn="l"/>
                          <a:tab pos="6343650" algn="l"/>
                        </a:tabLst>
                      </a:pPr>
                      <a:r>
                        <a:rPr lang="en-IN" sz="2000" i="1" dirty="0">
                          <a:latin typeface="Times New Roman"/>
                          <a:ea typeface="Times New Roman"/>
                        </a:rPr>
                        <a:t>Unit </a:t>
                      </a:r>
                      <a:r>
                        <a:rPr lang="en-IN" sz="2000" i="1" dirty="0" smtClean="0">
                          <a:latin typeface="Times New Roman"/>
                          <a:ea typeface="Times New Roman"/>
                        </a:rPr>
                        <a:t>:III</a:t>
                      </a:r>
                      <a:endParaRPr lang="en-US" sz="2000" dirty="0">
                        <a:latin typeface="Times New Roman"/>
                        <a:ea typeface="Times New Roman"/>
                      </a:endParaRPr>
                    </a:p>
                  </a:txBody>
                  <a:tcPr marL="68580" marR="68580" marT="0" marB="0"/>
                </a:tc>
                <a:tc>
                  <a:txBody>
                    <a:bodyPr/>
                    <a:lstStyle/>
                    <a:p>
                      <a:pPr marL="0" marR="711200" algn="just">
                        <a:lnSpc>
                          <a:spcPct val="109000"/>
                        </a:lnSpc>
                        <a:spcBef>
                          <a:spcPts val="0"/>
                        </a:spcBef>
                        <a:spcAft>
                          <a:spcPts val="0"/>
                        </a:spcAft>
                        <a:tabLst>
                          <a:tab pos="5715000" algn="l"/>
                          <a:tab pos="6343650" algn="l"/>
                        </a:tabLst>
                      </a:pPr>
                      <a:r>
                        <a:rPr lang="en-IN" sz="2000" i="1" dirty="0">
                          <a:latin typeface="Times New Roman"/>
                          <a:ea typeface="Times New Roman"/>
                        </a:rPr>
                        <a:t>Supplementary reader </a:t>
                      </a:r>
                      <a:endParaRPr lang="en-IN" sz="2000" i="1" dirty="0" smtClean="0">
                        <a:latin typeface="Times New Roman"/>
                        <a:ea typeface="Times New Roman"/>
                      </a:endParaRPr>
                    </a:p>
                    <a:p>
                      <a:pPr marL="0" marR="711200" algn="just">
                        <a:lnSpc>
                          <a:spcPct val="109000"/>
                        </a:lnSpc>
                        <a:spcBef>
                          <a:spcPts val="0"/>
                        </a:spcBef>
                        <a:spcAft>
                          <a:spcPts val="0"/>
                        </a:spcAft>
                        <a:tabLst>
                          <a:tab pos="5715000" algn="l"/>
                          <a:tab pos="6343650" algn="l"/>
                        </a:tabLst>
                      </a:pPr>
                      <a:r>
                        <a:rPr lang="en-IN" sz="2000" i="1" dirty="0" smtClean="0">
                          <a:latin typeface="Times New Roman"/>
                          <a:ea typeface="Times New Roman"/>
                        </a:rPr>
                        <a:t>The </a:t>
                      </a:r>
                      <a:r>
                        <a:rPr lang="en-IN" sz="2000" i="1" dirty="0">
                          <a:latin typeface="Times New Roman"/>
                          <a:ea typeface="Times New Roman"/>
                        </a:rPr>
                        <a:t>Legend of </a:t>
                      </a:r>
                      <a:r>
                        <a:rPr lang="en-IN" sz="2000" i="1" dirty="0" err="1">
                          <a:latin typeface="Times New Roman"/>
                          <a:ea typeface="Times New Roman"/>
                        </a:rPr>
                        <a:t>Jaswantgarh</a:t>
                      </a:r>
                      <a:r>
                        <a:rPr lang="en-IN" sz="2000" i="1" dirty="0">
                          <a:latin typeface="Times New Roman"/>
                          <a:ea typeface="Times New Roman"/>
                        </a:rPr>
                        <a:t>.        (Page no.140)</a:t>
                      </a:r>
                      <a:endParaRPr lang="en-US" sz="2000" dirty="0">
                        <a:latin typeface="Times New Roman"/>
                        <a:ea typeface="Times New Roman"/>
                      </a:endParaRPr>
                    </a:p>
                    <a:p>
                      <a:pPr marL="0" marR="0" algn="just">
                        <a:lnSpc>
                          <a:spcPct val="109000"/>
                        </a:lnSpc>
                        <a:spcBef>
                          <a:spcPts val="0"/>
                        </a:spcBef>
                        <a:spcAft>
                          <a:spcPts val="0"/>
                        </a:spcAft>
                        <a:tabLst>
                          <a:tab pos="5715000" algn="l"/>
                          <a:tab pos="6343650" algn="l"/>
                        </a:tabLst>
                      </a:pPr>
                      <a:r>
                        <a:rPr lang="en-IN" sz="2000" i="1" dirty="0">
                          <a:latin typeface="Times New Roman"/>
                          <a:ea typeface="Times New Roman"/>
                        </a:rPr>
                        <a:t>It is the real story of an Indian soldier. It is considered as </a:t>
                      </a:r>
                      <a:endParaRPr lang="en-US" sz="2000" dirty="0">
                        <a:latin typeface="Times New Roman"/>
                        <a:ea typeface="Times New Roman"/>
                      </a:endParaRPr>
                    </a:p>
                    <a:p>
                      <a:pPr marL="0" marR="0" algn="just">
                        <a:lnSpc>
                          <a:spcPct val="109000"/>
                        </a:lnSpc>
                        <a:spcBef>
                          <a:spcPts val="0"/>
                        </a:spcBef>
                        <a:spcAft>
                          <a:spcPts val="0"/>
                        </a:spcAft>
                        <a:tabLst>
                          <a:tab pos="5715000" algn="l"/>
                          <a:tab pos="6343650" algn="l"/>
                        </a:tabLst>
                      </a:pPr>
                      <a:r>
                        <a:rPr lang="en-IN" sz="2000" i="1" dirty="0">
                          <a:latin typeface="Times New Roman"/>
                          <a:ea typeface="Times New Roman"/>
                        </a:rPr>
                        <a:t>one of the tales of heroes of history. It is an authentic </a:t>
                      </a:r>
                      <a:r>
                        <a:rPr lang="en-IN" sz="2000" i="1" dirty="0" smtClean="0">
                          <a:latin typeface="Times New Roman"/>
                          <a:ea typeface="Times New Roman"/>
                        </a:rPr>
                        <a:t>source of </a:t>
                      </a:r>
                      <a:r>
                        <a:rPr lang="en-IN" sz="2000" i="1" dirty="0">
                          <a:latin typeface="Times New Roman"/>
                          <a:ea typeface="Times New Roman"/>
                        </a:rPr>
                        <a:t>material for reading.</a:t>
                      </a:r>
                      <a:endParaRPr lang="en-US" sz="2000" dirty="0">
                        <a:latin typeface="Times New Roman"/>
                        <a:ea typeface="Times New Roman"/>
                      </a:endParaRPr>
                    </a:p>
                  </a:txBody>
                  <a:tcPr marL="68580" marR="68580" marT="0" marB="0"/>
                </a:tc>
              </a:tr>
            </a:tbl>
          </a:graphicData>
        </a:graphic>
      </p:graphicFrame>
      <p:sp>
        <p:nvSpPr>
          <p:cNvPr id="3" name="Title 2"/>
          <p:cNvSpPr>
            <a:spLocks noGrp="1"/>
          </p:cNvSpPr>
          <p:nvPr>
            <p:ph type="title"/>
          </p:nvPr>
        </p:nvSpPr>
        <p:spPr>
          <a:xfrm>
            <a:off x="457200" y="274638"/>
            <a:ext cx="8229600" cy="868362"/>
          </a:xfrm>
        </p:spPr>
        <p:txBody>
          <a:bodyPr>
            <a:normAutofit/>
          </a:bodyPr>
          <a:lstStyle/>
          <a:p>
            <a:r>
              <a:rPr lang="en-US" sz="2400" dirty="0" err="1" smtClean="0">
                <a:solidFill>
                  <a:srgbClr val="00B050"/>
                </a:solidFill>
                <a:latin typeface="Times New Roman" pitchFamily="18" charset="0"/>
                <a:cs typeface="Times New Roman" pitchFamily="18" charset="0"/>
              </a:rPr>
              <a:t>Contd</a:t>
            </a:r>
            <a:r>
              <a:rPr lang="en-US" sz="2400" dirty="0" smtClean="0">
                <a:solidFill>
                  <a:srgbClr val="00B050"/>
                </a:solidFill>
                <a:latin typeface="Times New Roman" pitchFamily="18" charset="0"/>
                <a:cs typeface="Times New Roman" pitchFamily="18" charset="0"/>
              </a:rPr>
              <a:t>…</a:t>
            </a:r>
            <a:endParaRPr lang="en-US" sz="2400" dirty="0">
              <a:solidFill>
                <a:srgbClr val="00B05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14400"/>
            <a:ext cx="8229600" cy="5211763"/>
          </a:xfrm>
        </p:spPr>
        <p:txBody>
          <a:bodyPr>
            <a:normAutofit/>
          </a:bodyPr>
          <a:lstStyle/>
          <a:p>
            <a:pPr algn="just">
              <a:buFont typeface="Wingdings" pitchFamily="2" charset="2"/>
              <a:buChar char="Ø"/>
            </a:pPr>
            <a:r>
              <a:rPr lang="en-IN" sz="2400" b="1" dirty="0">
                <a:solidFill>
                  <a:srgbClr val="FF0000"/>
                </a:solidFill>
                <a:latin typeface="Times New Roman" pitchFamily="18" charset="0"/>
                <a:cs typeface="Times New Roman" pitchFamily="18" charset="0"/>
              </a:rPr>
              <a:t>Story telling </a:t>
            </a:r>
            <a:r>
              <a:rPr lang="en-IN" sz="2400" dirty="0">
                <a:latin typeface="Times New Roman" pitchFamily="18" charset="0"/>
                <a:cs typeface="Times New Roman" pitchFamily="18" charset="0"/>
              </a:rPr>
              <a:t>is important for language acquisition. It provides </a:t>
            </a:r>
            <a:r>
              <a:rPr lang="en-IN" sz="2400" b="1" dirty="0">
                <a:solidFill>
                  <a:srgbClr val="FF0000"/>
                </a:solidFill>
                <a:latin typeface="Times New Roman" pitchFamily="18" charset="0"/>
                <a:cs typeface="Times New Roman" pitchFamily="18" charset="0"/>
              </a:rPr>
              <a:t>opportunities</a:t>
            </a:r>
            <a:r>
              <a:rPr lang="en-IN" sz="2400" dirty="0">
                <a:latin typeface="Times New Roman" pitchFamily="18" charset="0"/>
                <a:cs typeface="Times New Roman" pitchFamily="18" charset="0"/>
              </a:rPr>
              <a:t> to </a:t>
            </a:r>
            <a:r>
              <a:rPr lang="en-IN" sz="2400" b="1" dirty="0">
                <a:solidFill>
                  <a:srgbClr val="FF0000"/>
                </a:solidFill>
                <a:latin typeface="Times New Roman" pitchFamily="18" charset="0"/>
                <a:cs typeface="Times New Roman" pitchFamily="18" charset="0"/>
              </a:rPr>
              <a:t>engage</a:t>
            </a:r>
            <a:r>
              <a:rPr lang="en-IN" sz="2400" dirty="0">
                <a:latin typeface="Times New Roman" pitchFamily="18" charset="0"/>
                <a:cs typeface="Times New Roman" pitchFamily="18" charset="0"/>
              </a:rPr>
              <a:t> with language and </a:t>
            </a:r>
            <a:r>
              <a:rPr lang="en-IN" sz="2400" b="1" dirty="0">
                <a:solidFill>
                  <a:srgbClr val="FF0000"/>
                </a:solidFill>
                <a:latin typeface="Times New Roman" pitchFamily="18" charset="0"/>
                <a:cs typeface="Times New Roman" pitchFamily="18" charset="0"/>
              </a:rPr>
              <a:t>motivates</a:t>
            </a:r>
            <a:r>
              <a:rPr lang="en-IN" sz="2400" dirty="0">
                <a:latin typeface="Times New Roman" pitchFamily="18" charset="0"/>
                <a:cs typeface="Times New Roman" pitchFamily="18" charset="0"/>
              </a:rPr>
              <a:t> learners to produce language. </a:t>
            </a:r>
            <a:endParaRPr lang="en-IN" sz="2400" dirty="0" smtClean="0">
              <a:latin typeface="Times New Roman" pitchFamily="18" charset="0"/>
              <a:cs typeface="Times New Roman" pitchFamily="18" charset="0"/>
            </a:endParaRPr>
          </a:p>
          <a:p>
            <a:pPr algn="just">
              <a:buNone/>
            </a:pPr>
            <a:endParaRPr lang="en-IN" sz="2400" dirty="0" smtClean="0">
              <a:latin typeface="Times New Roman" pitchFamily="18" charset="0"/>
              <a:cs typeface="Times New Roman" pitchFamily="18" charset="0"/>
            </a:endParaRPr>
          </a:p>
          <a:p>
            <a:pPr algn="just">
              <a:buFont typeface="Wingdings" pitchFamily="2" charset="2"/>
              <a:buChar char="Ø"/>
            </a:pPr>
            <a:r>
              <a:rPr lang="en-IN" sz="2400" dirty="0" smtClean="0">
                <a:latin typeface="Times New Roman" pitchFamily="18" charset="0"/>
                <a:cs typeface="Times New Roman" pitchFamily="18" charset="0"/>
              </a:rPr>
              <a:t>Stories </a:t>
            </a:r>
            <a:r>
              <a:rPr lang="en-IN" sz="2400" dirty="0">
                <a:latin typeface="Times New Roman" pitchFamily="18" charset="0"/>
                <a:cs typeface="Times New Roman" pitchFamily="18" charset="0"/>
              </a:rPr>
              <a:t>capture the </a:t>
            </a:r>
            <a:r>
              <a:rPr lang="en-IN" sz="2400" b="1" dirty="0">
                <a:solidFill>
                  <a:srgbClr val="FF0000"/>
                </a:solidFill>
                <a:latin typeface="Times New Roman" pitchFamily="18" charset="0"/>
                <a:cs typeface="Times New Roman" pitchFamily="18" charset="0"/>
              </a:rPr>
              <a:t>imagination</a:t>
            </a:r>
            <a:r>
              <a:rPr lang="en-IN" sz="2400" dirty="0">
                <a:latin typeface="Times New Roman" pitchFamily="18" charset="0"/>
                <a:cs typeface="Times New Roman" pitchFamily="18" charset="0"/>
              </a:rPr>
              <a:t> of people of all age groups, particularly children. </a:t>
            </a:r>
            <a:endParaRPr lang="en-IN" sz="2400" dirty="0" smtClean="0">
              <a:latin typeface="Times New Roman" pitchFamily="18" charset="0"/>
              <a:cs typeface="Times New Roman" pitchFamily="18" charset="0"/>
            </a:endParaRPr>
          </a:p>
          <a:p>
            <a:pPr algn="just">
              <a:buNone/>
            </a:pPr>
            <a:endParaRPr lang="en-IN" sz="2400" dirty="0" smtClean="0">
              <a:latin typeface="Times New Roman" pitchFamily="18" charset="0"/>
              <a:cs typeface="Times New Roman" pitchFamily="18" charset="0"/>
            </a:endParaRPr>
          </a:p>
          <a:p>
            <a:pPr algn="just">
              <a:buFont typeface="Wingdings" pitchFamily="2" charset="2"/>
              <a:buChar char="Ø"/>
            </a:pPr>
            <a:r>
              <a:rPr lang="en-IN" sz="2400" b="1" dirty="0" smtClean="0">
                <a:solidFill>
                  <a:srgbClr val="FF0000"/>
                </a:solidFill>
                <a:latin typeface="Times New Roman" pitchFamily="18" charset="0"/>
                <a:cs typeface="Times New Roman" pitchFamily="18" charset="0"/>
              </a:rPr>
              <a:t>Reading </a:t>
            </a:r>
            <a:r>
              <a:rPr lang="en-IN" sz="2400" b="1" dirty="0">
                <a:solidFill>
                  <a:srgbClr val="FF0000"/>
                </a:solidFill>
                <a:latin typeface="Times New Roman" pitchFamily="18" charset="0"/>
                <a:cs typeface="Times New Roman" pitchFamily="18" charset="0"/>
              </a:rPr>
              <a:t>aloud </a:t>
            </a:r>
            <a:r>
              <a:rPr lang="en-IN" sz="2400" dirty="0">
                <a:latin typeface="Times New Roman" pitchFamily="18" charset="0"/>
                <a:cs typeface="Times New Roman" pitchFamily="18" charset="0"/>
              </a:rPr>
              <a:t>a story familiarises the learners with the </a:t>
            </a:r>
            <a:r>
              <a:rPr lang="en-IN" sz="2400" b="1" dirty="0">
                <a:solidFill>
                  <a:srgbClr val="FF0000"/>
                </a:solidFill>
                <a:latin typeface="Times New Roman" pitchFamily="18" charset="0"/>
                <a:cs typeface="Times New Roman" pitchFamily="18" charset="0"/>
              </a:rPr>
              <a:t>sounds of the target language</a:t>
            </a:r>
            <a:r>
              <a:rPr lang="en-IN" sz="2400" dirty="0" smtClean="0">
                <a:solidFill>
                  <a:srgbClr val="FF0000"/>
                </a:solidFill>
                <a:latin typeface="Times New Roman" pitchFamily="18" charset="0"/>
                <a:cs typeface="Times New Roman" pitchFamily="18" charset="0"/>
              </a:rPr>
              <a:t>.</a:t>
            </a:r>
          </a:p>
          <a:p>
            <a:pPr algn="just">
              <a:buNone/>
            </a:pPr>
            <a:endParaRPr lang="en-US" sz="2400" dirty="0">
              <a:latin typeface="Times New Roman" pitchFamily="18" charset="0"/>
              <a:cs typeface="Times New Roman" pitchFamily="18" charset="0"/>
            </a:endParaRPr>
          </a:p>
          <a:p>
            <a:pPr algn="just">
              <a:buFont typeface="Wingdings" pitchFamily="2" charset="2"/>
              <a:buChar char="Ø"/>
            </a:pPr>
            <a:r>
              <a:rPr lang="en-IN" sz="2400" dirty="0">
                <a:latin typeface="Times New Roman" pitchFamily="18" charset="0"/>
                <a:cs typeface="Times New Roman" pitchFamily="18" charset="0"/>
              </a:rPr>
              <a:t>Most stories for children have phrases which are repeated. A teacher should choose such a story which has pictures related to the actions of the story. </a:t>
            </a:r>
            <a:endParaRPr lang="en-IN" sz="2400" dirty="0" smtClean="0">
              <a:latin typeface="Times New Roman" pitchFamily="18" charset="0"/>
              <a:cs typeface="Times New Roman" pitchFamily="18" charset="0"/>
            </a:endParaRPr>
          </a:p>
          <a:p>
            <a:endParaRPr lang="en-US" dirty="0"/>
          </a:p>
        </p:txBody>
      </p:sp>
      <p:sp>
        <p:nvSpPr>
          <p:cNvPr id="2" name="Title 1"/>
          <p:cNvSpPr>
            <a:spLocks noGrp="1"/>
          </p:cNvSpPr>
          <p:nvPr>
            <p:ph type="title"/>
          </p:nvPr>
        </p:nvSpPr>
        <p:spPr>
          <a:xfrm>
            <a:off x="0" y="228600"/>
            <a:ext cx="8229600" cy="533400"/>
          </a:xfrm>
        </p:spPr>
        <p:txBody>
          <a:bodyPr>
            <a:normAutofit/>
          </a:bodyPr>
          <a:lstStyle/>
          <a:p>
            <a:pPr algn="ctr"/>
            <a:r>
              <a:rPr lang="en-IN" sz="2400" dirty="0" smtClean="0">
                <a:solidFill>
                  <a:srgbClr val="00B050"/>
                </a:solidFill>
                <a:latin typeface="Times New Roman" pitchFamily="18" charset="0"/>
                <a:cs typeface="Times New Roman" pitchFamily="18" charset="0"/>
              </a:rPr>
              <a:t>STORYTELLING TO YOUNG LEARNERS</a:t>
            </a:r>
            <a:endParaRPr lang="en-US" sz="2400" dirty="0">
              <a:solidFill>
                <a:srgbClr val="00B050"/>
              </a:solidFill>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gn="just">
              <a:buFont typeface="Wingdings" pitchFamily="2" charset="2"/>
              <a:buChar char="Ø"/>
            </a:pPr>
            <a:r>
              <a:rPr lang="en-IN" sz="2400" dirty="0" smtClean="0">
                <a:latin typeface="Times New Roman" pitchFamily="18" charset="0"/>
                <a:cs typeface="Times New Roman" pitchFamily="18" charset="0"/>
              </a:rPr>
              <a:t>She/he </a:t>
            </a:r>
            <a:r>
              <a:rPr lang="en-IN" sz="2400" b="1" dirty="0" smtClean="0">
                <a:solidFill>
                  <a:srgbClr val="FF0000"/>
                </a:solidFill>
                <a:latin typeface="Times New Roman" pitchFamily="18" charset="0"/>
                <a:cs typeface="Times New Roman" pitchFamily="18" charset="0"/>
              </a:rPr>
              <a:t>reads the story </a:t>
            </a:r>
            <a:r>
              <a:rPr lang="en-IN" sz="2400" dirty="0" smtClean="0">
                <a:latin typeface="Times New Roman" pitchFamily="18" charset="0"/>
                <a:cs typeface="Times New Roman" pitchFamily="18" charset="0"/>
              </a:rPr>
              <a:t>or tells it a number of times to provide </a:t>
            </a:r>
            <a:r>
              <a:rPr lang="en-IN" sz="2400" b="1" dirty="0" smtClean="0">
                <a:solidFill>
                  <a:srgbClr val="FF0000"/>
                </a:solidFill>
                <a:latin typeface="Times New Roman" pitchFamily="18" charset="0"/>
                <a:cs typeface="Times New Roman" pitchFamily="18" charset="0"/>
              </a:rPr>
              <a:t>multiple listening opportunities</a:t>
            </a:r>
            <a:r>
              <a:rPr lang="en-IN" sz="2400" dirty="0" smtClean="0">
                <a:solidFill>
                  <a:srgbClr val="FF0000"/>
                </a:solidFill>
                <a:latin typeface="Times New Roman" pitchFamily="18" charset="0"/>
                <a:cs typeface="Times New Roman" pitchFamily="18" charset="0"/>
              </a:rPr>
              <a:t>. </a:t>
            </a:r>
          </a:p>
          <a:p>
            <a:pPr algn="just">
              <a:buNone/>
            </a:pPr>
            <a:endParaRPr lang="en-IN" sz="2400" dirty="0" smtClean="0">
              <a:latin typeface="Times New Roman" pitchFamily="18" charset="0"/>
              <a:cs typeface="Times New Roman" pitchFamily="18" charset="0"/>
            </a:endParaRPr>
          </a:p>
          <a:p>
            <a:pPr algn="just">
              <a:buFont typeface="Wingdings" pitchFamily="2" charset="2"/>
              <a:buChar char="Ø"/>
            </a:pPr>
            <a:r>
              <a:rPr lang="en-IN" sz="2400" dirty="0" smtClean="0">
                <a:latin typeface="Times New Roman" pitchFamily="18" charset="0"/>
                <a:cs typeface="Times New Roman" pitchFamily="18" charset="0"/>
              </a:rPr>
              <a:t>This </a:t>
            </a:r>
            <a:r>
              <a:rPr lang="en-IN" sz="2400" b="1" dirty="0" smtClean="0">
                <a:solidFill>
                  <a:srgbClr val="FF0000"/>
                </a:solidFill>
                <a:latin typeface="Times New Roman" pitchFamily="18" charset="0"/>
                <a:cs typeface="Times New Roman" pitchFamily="18" charset="0"/>
              </a:rPr>
              <a:t>ensures reinforcement</a:t>
            </a:r>
            <a:r>
              <a:rPr lang="en-IN" sz="2400" dirty="0" smtClean="0">
                <a:latin typeface="Times New Roman" pitchFamily="18" charset="0"/>
                <a:cs typeface="Times New Roman" pitchFamily="18" charset="0"/>
              </a:rPr>
              <a:t>, exposure to variety of </a:t>
            </a:r>
            <a:r>
              <a:rPr lang="en-IN" sz="2400" b="1" dirty="0" smtClean="0">
                <a:solidFill>
                  <a:srgbClr val="FF0000"/>
                </a:solidFill>
                <a:latin typeface="Times New Roman" pitchFamily="18" charset="0"/>
                <a:cs typeface="Times New Roman" pitchFamily="18" charset="0"/>
              </a:rPr>
              <a:t>vocabulary, phrases </a:t>
            </a:r>
            <a:r>
              <a:rPr lang="en-IN" sz="2400" dirty="0" smtClean="0">
                <a:latin typeface="Times New Roman" pitchFamily="18" charset="0"/>
                <a:cs typeface="Times New Roman" pitchFamily="18" charset="0"/>
              </a:rPr>
              <a:t>etc. </a:t>
            </a:r>
          </a:p>
          <a:p>
            <a:pPr algn="just">
              <a:buNone/>
            </a:pPr>
            <a:endParaRPr lang="en-IN" sz="2400" dirty="0" smtClean="0">
              <a:latin typeface="Times New Roman" pitchFamily="18" charset="0"/>
              <a:cs typeface="Times New Roman" pitchFamily="18" charset="0"/>
            </a:endParaRPr>
          </a:p>
          <a:p>
            <a:pPr algn="just">
              <a:buFont typeface="Wingdings" pitchFamily="2" charset="2"/>
              <a:buChar char="Ø"/>
            </a:pPr>
            <a:r>
              <a:rPr lang="en-IN" sz="2400" dirty="0" smtClean="0">
                <a:latin typeface="Times New Roman" pitchFamily="18" charset="0"/>
                <a:cs typeface="Times New Roman" pitchFamily="18" charset="0"/>
              </a:rPr>
              <a:t>When children repeat, they </a:t>
            </a:r>
            <a:r>
              <a:rPr lang="en-IN" sz="2400" b="1" dirty="0" smtClean="0">
                <a:solidFill>
                  <a:srgbClr val="FF0000"/>
                </a:solidFill>
                <a:latin typeface="Times New Roman" pitchFamily="18" charset="0"/>
                <a:cs typeface="Times New Roman" pitchFamily="18" charset="0"/>
              </a:rPr>
              <a:t>repeat meaningful chunks </a:t>
            </a:r>
            <a:r>
              <a:rPr lang="en-IN" sz="2400" dirty="0" smtClean="0">
                <a:latin typeface="Times New Roman" pitchFamily="18" charset="0"/>
                <a:cs typeface="Times New Roman" pitchFamily="18" charset="0"/>
              </a:rPr>
              <a:t>of language from the story.</a:t>
            </a:r>
            <a:endParaRPr lang="en-US" sz="2400" dirty="0" smtClean="0">
              <a:latin typeface="Times New Roman" pitchFamily="18" charset="0"/>
              <a:cs typeface="Times New Roman" pitchFamily="18" charset="0"/>
            </a:endParaRPr>
          </a:p>
          <a:p>
            <a:endParaRPr lang="en-US" dirty="0"/>
          </a:p>
        </p:txBody>
      </p:sp>
      <p:sp>
        <p:nvSpPr>
          <p:cNvPr id="3" name="Title 2"/>
          <p:cNvSpPr>
            <a:spLocks noGrp="1"/>
          </p:cNvSpPr>
          <p:nvPr>
            <p:ph type="title"/>
          </p:nvPr>
        </p:nvSpPr>
        <p:spPr/>
        <p:txBody>
          <a:bodyPr>
            <a:normAutofit/>
          </a:bodyPr>
          <a:lstStyle/>
          <a:p>
            <a:r>
              <a:rPr lang="en-US" sz="2400" dirty="0" err="1" smtClean="0">
                <a:solidFill>
                  <a:srgbClr val="00B050"/>
                </a:solidFill>
                <a:latin typeface="Times New Roman" pitchFamily="18" charset="0"/>
                <a:cs typeface="Times New Roman" pitchFamily="18" charset="0"/>
              </a:rPr>
              <a:t>Contd</a:t>
            </a:r>
            <a:r>
              <a:rPr lang="en-US" sz="2400" dirty="0" smtClean="0">
                <a:solidFill>
                  <a:srgbClr val="00B050"/>
                </a:solidFill>
                <a:latin typeface="Times New Roman" pitchFamily="18" charset="0"/>
                <a:cs typeface="Times New Roman" pitchFamily="18" charset="0"/>
              </a:rPr>
              <a:t>….</a:t>
            </a:r>
            <a:endParaRPr lang="en-US" sz="2400" dirty="0">
              <a:solidFill>
                <a:srgbClr val="00B05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143000"/>
            <a:ext cx="8229600" cy="4864291"/>
          </a:xfrm>
        </p:spPr>
        <p:txBody>
          <a:bodyPr>
            <a:normAutofit/>
          </a:bodyPr>
          <a:lstStyle/>
          <a:p>
            <a:pPr>
              <a:buNone/>
            </a:pPr>
            <a:r>
              <a:rPr lang="en-IN" sz="2400" dirty="0" smtClean="0">
                <a:latin typeface="Times New Roman" pitchFamily="18" charset="0"/>
                <a:cs typeface="Times New Roman" pitchFamily="18" charset="0"/>
              </a:rPr>
              <a:t> </a:t>
            </a:r>
            <a:endParaRPr lang="en-US" sz="2400" dirty="0" smtClean="0">
              <a:latin typeface="Times New Roman" pitchFamily="18" charset="0"/>
              <a:cs typeface="Times New Roman" pitchFamily="18" charset="0"/>
            </a:endParaRPr>
          </a:p>
          <a:p>
            <a:pPr lvl="0" algn="just"/>
            <a:r>
              <a:rPr lang="en-IN" sz="2400" dirty="0" smtClean="0">
                <a:latin typeface="Times New Roman" pitchFamily="18" charset="0"/>
                <a:cs typeface="Times New Roman" pitchFamily="18" charset="0"/>
              </a:rPr>
              <a:t>To </a:t>
            </a:r>
            <a:r>
              <a:rPr lang="en-IN" sz="2400" b="1" dirty="0" smtClean="0">
                <a:solidFill>
                  <a:srgbClr val="FF0000"/>
                </a:solidFill>
                <a:latin typeface="Times New Roman" pitchFamily="18" charset="0"/>
                <a:cs typeface="Times New Roman" pitchFamily="18" charset="0"/>
              </a:rPr>
              <a:t>introduce the target language </a:t>
            </a:r>
            <a:r>
              <a:rPr lang="en-IN" sz="2400" dirty="0" smtClean="0">
                <a:latin typeface="Times New Roman" pitchFamily="18" charset="0"/>
                <a:cs typeface="Times New Roman" pitchFamily="18" charset="0"/>
              </a:rPr>
              <a:t>in a meaningful situation</a:t>
            </a:r>
            <a:endParaRPr lang="en-US" sz="2400" dirty="0" smtClean="0">
              <a:latin typeface="Times New Roman" pitchFamily="18" charset="0"/>
              <a:cs typeface="Times New Roman" pitchFamily="18" charset="0"/>
            </a:endParaRPr>
          </a:p>
          <a:p>
            <a:pPr algn="just">
              <a:buNone/>
            </a:pPr>
            <a:r>
              <a:rPr lang="en-IN" sz="2400" dirty="0" smtClean="0">
                <a:latin typeface="Times New Roman" pitchFamily="18" charset="0"/>
                <a:cs typeface="Times New Roman" pitchFamily="18" charset="0"/>
              </a:rPr>
              <a:t> </a:t>
            </a:r>
            <a:endParaRPr lang="en-US" sz="2400" dirty="0" smtClean="0">
              <a:latin typeface="Times New Roman" pitchFamily="18" charset="0"/>
              <a:cs typeface="Times New Roman" pitchFamily="18" charset="0"/>
            </a:endParaRPr>
          </a:p>
          <a:p>
            <a:pPr lvl="0" algn="just"/>
            <a:r>
              <a:rPr lang="en-IN" sz="2400" dirty="0" smtClean="0">
                <a:latin typeface="Times New Roman" pitchFamily="18" charset="0"/>
                <a:cs typeface="Times New Roman" pitchFamily="18" charset="0"/>
              </a:rPr>
              <a:t>To develop </a:t>
            </a:r>
            <a:r>
              <a:rPr lang="en-IN" sz="2400" b="1" dirty="0" smtClean="0">
                <a:solidFill>
                  <a:srgbClr val="FF0000"/>
                </a:solidFill>
                <a:latin typeface="Times New Roman" pitchFamily="18" charset="0"/>
                <a:cs typeface="Times New Roman" pitchFamily="18" charset="0"/>
              </a:rPr>
              <a:t>socio-personal qualities</a:t>
            </a:r>
            <a:endParaRPr lang="en-US" sz="2400" b="1" dirty="0" smtClean="0">
              <a:solidFill>
                <a:srgbClr val="FF0000"/>
              </a:solidFill>
              <a:latin typeface="Times New Roman" pitchFamily="18" charset="0"/>
              <a:cs typeface="Times New Roman" pitchFamily="18" charset="0"/>
            </a:endParaRPr>
          </a:p>
          <a:p>
            <a:pPr algn="just">
              <a:buNone/>
            </a:pPr>
            <a:r>
              <a:rPr lang="en-IN" sz="2400" dirty="0" smtClean="0">
                <a:latin typeface="Times New Roman" pitchFamily="18" charset="0"/>
                <a:cs typeface="Times New Roman" pitchFamily="18" charset="0"/>
              </a:rPr>
              <a:t> </a:t>
            </a:r>
            <a:endParaRPr lang="en-US" sz="2400" dirty="0" smtClean="0">
              <a:latin typeface="Times New Roman" pitchFamily="18" charset="0"/>
              <a:cs typeface="Times New Roman" pitchFamily="18" charset="0"/>
            </a:endParaRPr>
          </a:p>
          <a:p>
            <a:pPr lvl="0" algn="just"/>
            <a:r>
              <a:rPr lang="en-IN" sz="2400" dirty="0" smtClean="0">
                <a:latin typeface="Times New Roman" pitchFamily="18" charset="0"/>
                <a:cs typeface="Times New Roman" pitchFamily="18" charset="0"/>
              </a:rPr>
              <a:t>To inculcate </a:t>
            </a:r>
            <a:r>
              <a:rPr lang="en-IN" sz="2400" b="1" dirty="0" smtClean="0">
                <a:solidFill>
                  <a:srgbClr val="FF0000"/>
                </a:solidFill>
                <a:latin typeface="Times New Roman" pitchFamily="18" charset="0"/>
                <a:cs typeface="Times New Roman" pitchFamily="18" charset="0"/>
              </a:rPr>
              <a:t>values</a:t>
            </a:r>
            <a:r>
              <a:rPr lang="en-IN" sz="2400" dirty="0" smtClean="0">
                <a:latin typeface="Times New Roman" pitchFamily="18" charset="0"/>
                <a:cs typeface="Times New Roman" pitchFamily="18" charset="0"/>
              </a:rPr>
              <a:t> like sympathy, empathy, fellow feeling etc.</a:t>
            </a:r>
            <a:endParaRPr lang="en-US" sz="2400" dirty="0" smtClean="0">
              <a:latin typeface="Times New Roman" pitchFamily="18" charset="0"/>
              <a:cs typeface="Times New Roman" pitchFamily="18" charset="0"/>
            </a:endParaRPr>
          </a:p>
          <a:p>
            <a:pPr algn="just">
              <a:buNone/>
            </a:pPr>
            <a:r>
              <a:rPr lang="en-IN" sz="2400" dirty="0" smtClean="0">
                <a:latin typeface="Times New Roman" pitchFamily="18" charset="0"/>
                <a:cs typeface="Times New Roman" pitchFamily="18" charset="0"/>
              </a:rPr>
              <a:t> </a:t>
            </a:r>
            <a:endParaRPr lang="en-US" sz="2400" dirty="0" smtClean="0">
              <a:latin typeface="Times New Roman" pitchFamily="18" charset="0"/>
              <a:cs typeface="Times New Roman" pitchFamily="18" charset="0"/>
            </a:endParaRPr>
          </a:p>
          <a:p>
            <a:pPr lvl="0" algn="just"/>
            <a:r>
              <a:rPr lang="en-IN" sz="2400" dirty="0" smtClean="0">
                <a:latin typeface="Times New Roman" pitchFamily="18" charset="0"/>
                <a:cs typeface="Times New Roman" pitchFamily="18" charset="0"/>
              </a:rPr>
              <a:t>To help learners </a:t>
            </a:r>
            <a:r>
              <a:rPr lang="en-IN" sz="2400" b="1" dirty="0" smtClean="0">
                <a:solidFill>
                  <a:srgbClr val="FF0000"/>
                </a:solidFill>
                <a:latin typeface="Times New Roman" pitchFamily="18" charset="0"/>
                <a:cs typeface="Times New Roman" pitchFamily="18" charset="0"/>
              </a:rPr>
              <a:t>express through art, role play </a:t>
            </a:r>
            <a:r>
              <a:rPr lang="en-IN" sz="2400" dirty="0" smtClean="0">
                <a:latin typeface="Times New Roman" pitchFamily="18" charset="0"/>
                <a:cs typeface="Times New Roman" pitchFamily="18" charset="0"/>
              </a:rPr>
              <a:t>etc.</a:t>
            </a:r>
            <a:endParaRPr lang="en-US" sz="2400" dirty="0" smtClean="0">
              <a:latin typeface="Times New Roman" pitchFamily="18" charset="0"/>
              <a:cs typeface="Times New Roman" pitchFamily="18" charset="0"/>
            </a:endParaRPr>
          </a:p>
          <a:p>
            <a:endParaRPr lang="en-US" dirty="0"/>
          </a:p>
        </p:txBody>
      </p:sp>
      <p:sp>
        <p:nvSpPr>
          <p:cNvPr id="3" name="Title 2"/>
          <p:cNvSpPr>
            <a:spLocks noGrp="1"/>
          </p:cNvSpPr>
          <p:nvPr>
            <p:ph type="title"/>
          </p:nvPr>
        </p:nvSpPr>
        <p:spPr>
          <a:xfrm>
            <a:off x="457200" y="274638"/>
            <a:ext cx="8229600" cy="639762"/>
          </a:xfrm>
        </p:spPr>
        <p:txBody>
          <a:bodyPr>
            <a:noAutofit/>
          </a:bodyPr>
          <a:lstStyle/>
          <a:p>
            <a:r>
              <a:rPr lang="en-US" sz="2400" dirty="0" smtClean="0">
                <a:latin typeface="Times New Roman" pitchFamily="18" charset="0"/>
                <a:cs typeface="Times New Roman" pitchFamily="18" charset="0"/>
              </a:rPr>
              <a:t/>
            </a:r>
            <a:br>
              <a:rPr lang="en-US" sz="2400" dirty="0" smtClean="0">
                <a:latin typeface="Times New Roman" pitchFamily="18" charset="0"/>
                <a:cs typeface="Times New Roman" pitchFamily="18" charset="0"/>
              </a:rPr>
            </a:br>
            <a:r>
              <a:rPr lang="en-IN" sz="2400" dirty="0" smtClean="0">
                <a:solidFill>
                  <a:srgbClr val="00B050"/>
                </a:solidFill>
                <a:latin typeface="Times New Roman" pitchFamily="18" charset="0"/>
                <a:cs typeface="Times New Roman" pitchFamily="18" charset="0"/>
              </a:rPr>
              <a:t>Objectives</a:t>
            </a:r>
            <a:endParaRPr lang="en-US" sz="2400" dirty="0">
              <a:solidFill>
                <a:srgbClr val="00B050"/>
              </a:solidFill>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990600"/>
            <a:ext cx="8229600" cy="5016691"/>
          </a:xfrm>
        </p:spPr>
        <p:txBody>
          <a:bodyPr/>
          <a:lstStyle/>
          <a:p>
            <a:pPr lvl="0" algn="just">
              <a:buFont typeface="Wingdings" pitchFamily="2" charset="2"/>
              <a:buChar char="Ø"/>
            </a:pPr>
            <a:r>
              <a:rPr lang="en-IN" sz="2400" dirty="0" smtClean="0">
                <a:latin typeface="Times New Roman" pitchFamily="18" charset="0"/>
                <a:cs typeface="Times New Roman" pitchFamily="18" charset="0"/>
              </a:rPr>
              <a:t>To </a:t>
            </a:r>
            <a:r>
              <a:rPr lang="en-IN" sz="2400" b="1" dirty="0" smtClean="0">
                <a:solidFill>
                  <a:srgbClr val="FF0000"/>
                </a:solidFill>
                <a:latin typeface="Times New Roman" pitchFamily="18" charset="0"/>
                <a:cs typeface="Times New Roman" pitchFamily="18" charset="0"/>
              </a:rPr>
              <a:t>develop LSRW </a:t>
            </a:r>
            <a:r>
              <a:rPr lang="en-IN" sz="2400" dirty="0" smtClean="0">
                <a:latin typeface="Times New Roman" pitchFamily="18" charset="0"/>
                <a:cs typeface="Times New Roman" pitchFamily="18" charset="0"/>
              </a:rPr>
              <a:t>skills with understanding; </a:t>
            </a:r>
            <a:r>
              <a:rPr lang="en-IN" sz="2400" b="1" dirty="0" smtClean="0">
                <a:solidFill>
                  <a:srgbClr val="FF0000"/>
                </a:solidFill>
                <a:latin typeface="Times New Roman" pitchFamily="18" charset="0"/>
                <a:cs typeface="Times New Roman" pitchFamily="18" charset="0"/>
              </a:rPr>
              <a:t>critical</a:t>
            </a:r>
            <a:r>
              <a:rPr lang="en-IN" sz="2400" b="1" dirty="0" smtClean="0">
                <a:latin typeface="Times New Roman" pitchFamily="18" charset="0"/>
                <a:cs typeface="Times New Roman" pitchFamily="18" charset="0"/>
              </a:rPr>
              <a:t> </a:t>
            </a:r>
            <a:r>
              <a:rPr lang="en-IN" sz="2400" dirty="0" smtClean="0">
                <a:latin typeface="Times New Roman" pitchFamily="18" charset="0"/>
                <a:cs typeface="Times New Roman" pitchFamily="18" charset="0"/>
              </a:rPr>
              <a:t>and</a:t>
            </a:r>
            <a:r>
              <a:rPr lang="en-IN" sz="2400" b="1" dirty="0" smtClean="0">
                <a:latin typeface="Times New Roman" pitchFamily="18" charset="0"/>
                <a:cs typeface="Times New Roman" pitchFamily="18" charset="0"/>
              </a:rPr>
              <a:t> </a:t>
            </a:r>
            <a:r>
              <a:rPr lang="en-IN" sz="2400" b="1" dirty="0" smtClean="0">
                <a:solidFill>
                  <a:srgbClr val="FF0000"/>
                </a:solidFill>
                <a:latin typeface="Times New Roman" pitchFamily="18" charset="0"/>
                <a:cs typeface="Times New Roman" pitchFamily="18" charset="0"/>
              </a:rPr>
              <a:t>analytical thinking</a:t>
            </a:r>
          </a:p>
          <a:p>
            <a:pPr lvl="0" algn="just">
              <a:buFont typeface="Wingdings" pitchFamily="2" charset="2"/>
              <a:buChar char="Ø"/>
            </a:pPr>
            <a:endParaRPr lang="en-US" sz="2400" dirty="0" smtClean="0">
              <a:latin typeface="Times New Roman" pitchFamily="18" charset="0"/>
              <a:cs typeface="Times New Roman" pitchFamily="18" charset="0"/>
            </a:endParaRPr>
          </a:p>
          <a:p>
            <a:pPr lvl="0" algn="just">
              <a:buFont typeface="Wingdings" pitchFamily="2" charset="2"/>
              <a:buChar char="Ø"/>
            </a:pPr>
            <a:r>
              <a:rPr lang="en-IN" sz="2400" dirty="0" smtClean="0">
                <a:latin typeface="Times New Roman" pitchFamily="18" charset="0"/>
                <a:cs typeface="Times New Roman" pitchFamily="18" charset="0"/>
              </a:rPr>
              <a:t>To enhance </a:t>
            </a:r>
            <a:r>
              <a:rPr lang="en-IN" sz="2400" b="1" dirty="0" smtClean="0">
                <a:solidFill>
                  <a:srgbClr val="FF0000"/>
                </a:solidFill>
                <a:latin typeface="Times New Roman" pitchFamily="18" charset="0"/>
                <a:cs typeface="Times New Roman" pitchFamily="18" charset="0"/>
              </a:rPr>
              <a:t>creativity and imagination</a:t>
            </a:r>
          </a:p>
          <a:p>
            <a:pPr lvl="0" algn="just">
              <a:buFont typeface="Wingdings" pitchFamily="2" charset="2"/>
              <a:buChar char="Ø"/>
            </a:pPr>
            <a:endParaRPr lang="en-US" sz="2400" dirty="0" smtClean="0">
              <a:latin typeface="Times New Roman" pitchFamily="18" charset="0"/>
              <a:cs typeface="Times New Roman" pitchFamily="18" charset="0"/>
            </a:endParaRPr>
          </a:p>
          <a:p>
            <a:pPr lvl="0" algn="just">
              <a:buFont typeface="Wingdings" pitchFamily="2" charset="2"/>
              <a:buChar char="Ø"/>
            </a:pPr>
            <a:r>
              <a:rPr lang="en-IN" sz="2400" dirty="0" smtClean="0">
                <a:latin typeface="Times New Roman" pitchFamily="18" charset="0"/>
                <a:cs typeface="Times New Roman" pitchFamily="18" charset="0"/>
              </a:rPr>
              <a:t>To </a:t>
            </a:r>
            <a:r>
              <a:rPr lang="en-IN" sz="2400" b="1" dirty="0" smtClean="0">
                <a:solidFill>
                  <a:srgbClr val="FF0000"/>
                </a:solidFill>
                <a:latin typeface="Times New Roman" pitchFamily="18" charset="0"/>
                <a:cs typeface="Times New Roman" pitchFamily="18" charset="0"/>
              </a:rPr>
              <a:t>assess the learners </a:t>
            </a:r>
            <a:r>
              <a:rPr lang="en-IN" sz="2400" dirty="0" smtClean="0">
                <a:latin typeface="Times New Roman" pitchFamily="18" charset="0"/>
                <a:cs typeface="Times New Roman" pitchFamily="18" charset="0"/>
              </a:rPr>
              <a:t>by observing them when they retell the story; their creativity in retelling, extending the story, like and dislike of the characters, use of vocabulary, voice modulation, etc.</a:t>
            </a:r>
            <a:endParaRPr lang="en-US" sz="2400" dirty="0" smtClean="0">
              <a:latin typeface="Times New Roman" pitchFamily="18" charset="0"/>
              <a:cs typeface="Times New Roman" pitchFamily="18" charset="0"/>
            </a:endParaRPr>
          </a:p>
          <a:p>
            <a:endParaRPr lang="en-US" dirty="0"/>
          </a:p>
        </p:txBody>
      </p:sp>
      <p:sp>
        <p:nvSpPr>
          <p:cNvPr id="3" name="Title 2"/>
          <p:cNvSpPr>
            <a:spLocks noGrp="1"/>
          </p:cNvSpPr>
          <p:nvPr>
            <p:ph type="title"/>
          </p:nvPr>
        </p:nvSpPr>
        <p:spPr>
          <a:xfrm>
            <a:off x="457200" y="274638"/>
            <a:ext cx="8229600" cy="639762"/>
          </a:xfrm>
        </p:spPr>
        <p:txBody>
          <a:bodyPr>
            <a:normAutofit/>
          </a:bodyPr>
          <a:lstStyle/>
          <a:p>
            <a:r>
              <a:rPr lang="en-US" sz="2400" dirty="0" err="1" smtClean="0">
                <a:solidFill>
                  <a:srgbClr val="00B050"/>
                </a:solidFill>
                <a:latin typeface="Times New Roman" pitchFamily="18" charset="0"/>
                <a:cs typeface="Times New Roman" pitchFamily="18" charset="0"/>
              </a:rPr>
              <a:t>Contd</a:t>
            </a:r>
            <a:r>
              <a:rPr lang="en-US" sz="2400" dirty="0" smtClean="0">
                <a:solidFill>
                  <a:srgbClr val="00B050"/>
                </a:solidFill>
                <a:latin typeface="Times New Roman" pitchFamily="18" charset="0"/>
                <a:cs typeface="Times New Roman" pitchFamily="18" charset="0"/>
              </a:rPr>
              <a:t>…</a:t>
            </a:r>
            <a:endParaRPr lang="en-US" sz="2400" dirty="0">
              <a:solidFill>
                <a:srgbClr val="00B05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81328"/>
            <a:ext cx="8229600" cy="4995672"/>
          </a:xfrm>
        </p:spPr>
        <p:txBody>
          <a:bodyPr>
            <a:normAutofit/>
          </a:bodyPr>
          <a:lstStyle/>
          <a:p>
            <a:pPr>
              <a:buNone/>
            </a:pPr>
            <a:r>
              <a:rPr lang="en-IN" sz="2400" b="1" dirty="0">
                <a:solidFill>
                  <a:srgbClr val="FF0000"/>
                </a:solidFill>
                <a:latin typeface="Times New Roman" pitchFamily="18" charset="0"/>
                <a:cs typeface="Times New Roman" pitchFamily="18" charset="0"/>
              </a:rPr>
              <a:t>Activity 1 (Beginners</a:t>
            </a:r>
            <a:r>
              <a:rPr lang="en-IN" sz="2400" b="1" dirty="0" smtClean="0">
                <a:solidFill>
                  <a:srgbClr val="FF0000"/>
                </a:solidFill>
                <a:latin typeface="Times New Roman" pitchFamily="18" charset="0"/>
                <a:cs typeface="Times New Roman" pitchFamily="18" charset="0"/>
              </a:rPr>
              <a:t>)</a:t>
            </a:r>
            <a:endParaRPr lang="en-US" sz="2400" dirty="0">
              <a:solidFill>
                <a:srgbClr val="FF0000"/>
              </a:solidFill>
              <a:latin typeface="Times New Roman" pitchFamily="18" charset="0"/>
              <a:cs typeface="Times New Roman" pitchFamily="18" charset="0"/>
            </a:endParaRPr>
          </a:p>
          <a:p>
            <a:pPr algn="just"/>
            <a:r>
              <a:rPr lang="en-IN" sz="2400" dirty="0">
                <a:latin typeface="Times New Roman" pitchFamily="18" charset="0"/>
                <a:cs typeface="Times New Roman" pitchFamily="18" charset="0"/>
              </a:rPr>
              <a:t>Teacher chooses the story which has lots of repetition and can lend itself to actions by the teacher. </a:t>
            </a:r>
            <a:endParaRPr lang="en-IN" sz="2400" dirty="0" smtClean="0">
              <a:latin typeface="Times New Roman" pitchFamily="18" charset="0"/>
              <a:cs typeface="Times New Roman" pitchFamily="18" charset="0"/>
            </a:endParaRPr>
          </a:p>
          <a:p>
            <a:pPr algn="just"/>
            <a:endParaRPr lang="en-IN" sz="2400" dirty="0" smtClean="0">
              <a:latin typeface="Times New Roman" pitchFamily="18" charset="0"/>
              <a:cs typeface="Times New Roman" pitchFamily="18" charset="0"/>
            </a:endParaRPr>
          </a:p>
          <a:p>
            <a:pPr algn="just"/>
            <a:r>
              <a:rPr lang="en-IN" sz="2400" dirty="0" smtClean="0">
                <a:latin typeface="Times New Roman" pitchFamily="18" charset="0"/>
                <a:cs typeface="Times New Roman" pitchFamily="18" charset="0"/>
              </a:rPr>
              <a:t>The </a:t>
            </a:r>
            <a:r>
              <a:rPr lang="en-IN" sz="2400" dirty="0">
                <a:latin typeface="Times New Roman" pitchFamily="18" charset="0"/>
                <a:cs typeface="Times New Roman" pitchFamily="18" charset="0"/>
              </a:rPr>
              <a:t>teacher reads the story over and over again. </a:t>
            </a:r>
            <a:endParaRPr lang="en-IN" sz="2400" dirty="0" smtClean="0">
              <a:latin typeface="Times New Roman" pitchFamily="18" charset="0"/>
              <a:cs typeface="Times New Roman" pitchFamily="18" charset="0"/>
            </a:endParaRPr>
          </a:p>
          <a:p>
            <a:pPr algn="just"/>
            <a:endParaRPr lang="en-IN" sz="2400" dirty="0" smtClean="0">
              <a:latin typeface="Times New Roman" pitchFamily="18" charset="0"/>
              <a:cs typeface="Times New Roman" pitchFamily="18" charset="0"/>
            </a:endParaRPr>
          </a:p>
          <a:p>
            <a:pPr algn="just"/>
            <a:r>
              <a:rPr lang="en-IN" sz="2400" dirty="0" smtClean="0">
                <a:latin typeface="Times New Roman" pitchFamily="18" charset="0"/>
                <a:cs typeface="Times New Roman" pitchFamily="18" charset="0"/>
              </a:rPr>
              <a:t>After </a:t>
            </a:r>
            <a:r>
              <a:rPr lang="en-IN" sz="2400" dirty="0">
                <a:latin typeface="Times New Roman" pitchFamily="18" charset="0"/>
                <a:cs typeface="Times New Roman" pitchFamily="18" charset="0"/>
              </a:rPr>
              <a:t>sometime she stops in between for the learners to extend the story by recall</a:t>
            </a:r>
            <a:r>
              <a:rPr lang="en-IN" sz="2400" dirty="0" smtClean="0">
                <a:latin typeface="Times New Roman" pitchFamily="18" charset="0"/>
                <a:cs typeface="Times New Roman" pitchFamily="18" charset="0"/>
              </a:rPr>
              <a:t>.</a:t>
            </a:r>
          </a:p>
          <a:p>
            <a:pPr algn="just">
              <a:buNone/>
            </a:pPr>
            <a:r>
              <a:rPr lang="en-IN" sz="2400" dirty="0" smtClean="0">
                <a:latin typeface="Times New Roman" pitchFamily="18" charset="0"/>
                <a:cs typeface="Times New Roman" pitchFamily="18" charset="0"/>
              </a:rPr>
              <a:t> </a:t>
            </a:r>
          </a:p>
          <a:p>
            <a:pPr algn="just"/>
            <a:r>
              <a:rPr lang="en-IN" sz="2400" dirty="0" smtClean="0">
                <a:latin typeface="Times New Roman" pitchFamily="18" charset="0"/>
                <a:cs typeface="Times New Roman" pitchFamily="18" charset="0"/>
              </a:rPr>
              <a:t>This </a:t>
            </a:r>
            <a:r>
              <a:rPr lang="en-IN" sz="2400" dirty="0">
                <a:latin typeface="Times New Roman" pitchFamily="18" charset="0"/>
                <a:cs typeface="Times New Roman" pitchFamily="18" charset="0"/>
              </a:rPr>
              <a:t>is an automatic reflex and will lead to learning of chunks of meaningful language.</a:t>
            </a:r>
            <a:endParaRPr lang="en-US" sz="2400" dirty="0">
              <a:latin typeface="Times New Roman" pitchFamily="18" charset="0"/>
              <a:cs typeface="Times New Roman" pitchFamily="18" charset="0"/>
            </a:endParaRPr>
          </a:p>
          <a:p>
            <a:endParaRPr lang="en-US" dirty="0"/>
          </a:p>
        </p:txBody>
      </p:sp>
      <p:sp>
        <p:nvSpPr>
          <p:cNvPr id="2" name="Title 1"/>
          <p:cNvSpPr>
            <a:spLocks noGrp="1"/>
          </p:cNvSpPr>
          <p:nvPr>
            <p:ph type="title"/>
          </p:nvPr>
        </p:nvSpPr>
        <p:spPr>
          <a:xfrm>
            <a:off x="457200" y="304800"/>
            <a:ext cx="8229600" cy="792162"/>
          </a:xfrm>
        </p:spPr>
        <p:txBody>
          <a:bodyPr>
            <a:normAutofit fontScale="90000"/>
          </a:bodyPr>
          <a:lstStyle/>
          <a:p>
            <a:r>
              <a:rPr lang="en-IN" sz="4000" b="1" dirty="0" smtClean="0">
                <a:latin typeface="Times New Roman" pitchFamily="18" charset="0"/>
                <a:cs typeface="Times New Roman" pitchFamily="18" charset="0"/>
              </a:rPr>
              <a:t/>
            </a:r>
            <a:br>
              <a:rPr lang="en-IN" sz="4000" b="1" dirty="0" smtClean="0">
                <a:latin typeface="Times New Roman" pitchFamily="18" charset="0"/>
                <a:cs typeface="Times New Roman" pitchFamily="18" charset="0"/>
              </a:rPr>
            </a:br>
            <a:r>
              <a:rPr lang="en-IN" sz="2700" b="1" dirty="0" smtClean="0">
                <a:solidFill>
                  <a:srgbClr val="00B050"/>
                </a:solidFill>
                <a:latin typeface="Times New Roman" pitchFamily="18" charset="0"/>
                <a:cs typeface="Times New Roman" pitchFamily="18" charset="0"/>
              </a:rPr>
              <a:t>Exemplar</a:t>
            </a:r>
            <a:r>
              <a:rPr lang="en-US" dirty="0"/>
              <a:t/>
            </a:r>
            <a:br>
              <a:rPr lang="en-US" dirty="0"/>
            </a:br>
            <a:endParaRPr lang="en-US"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14400"/>
            <a:ext cx="8229600" cy="5211763"/>
          </a:xfrm>
        </p:spPr>
        <p:txBody>
          <a:bodyPr>
            <a:normAutofit/>
          </a:bodyPr>
          <a:lstStyle/>
          <a:p>
            <a:pPr algn="just"/>
            <a:r>
              <a:rPr lang="en-IN" sz="2400" dirty="0">
                <a:latin typeface="Times New Roman" pitchFamily="18" charset="0"/>
                <a:cs typeface="Times New Roman" pitchFamily="18" charset="0"/>
              </a:rPr>
              <a:t>Learners will help each other create a story. The teacher or leader will tell the beginning of the story. </a:t>
            </a:r>
            <a:endParaRPr lang="en-IN" sz="2400" dirty="0" smtClean="0">
              <a:latin typeface="Times New Roman" pitchFamily="18" charset="0"/>
              <a:cs typeface="Times New Roman" pitchFamily="18" charset="0"/>
            </a:endParaRPr>
          </a:p>
          <a:p>
            <a:pPr algn="just">
              <a:buNone/>
            </a:pPr>
            <a:endParaRPr lang="en-IN" sz="2400" dirty="0" smtClean="0">
              <a:latin typeface="Times New Roman" pitchFamily="18" charset="0"/>
              <a:cs typeface="Times New Roman" pitchFamily="18" charset="0"/>
            </a:endParaRPr>
          </a:p>
          <a:p>
            <a:pPr algn="just"/>
            <a:r>
              <a:rPr lang="en-IN" sz="2400" dirty="0" smtClean="0">
                <a:latin typeface="Times New Roman" pitchFamily="18" charset="0"/>
                <a:cs typeface="Times New Roman" pitchFamily="18" charset="0"/>
              </a:rPr>
              <a:t>Each </a:t>
            </a:r>
            <a:r>
              <a:rPr lang="en-IN" sz="2400" dirty="0">
                <a:latin typeface="Times New Roman" pitchFamily="18" charset="0"/>
                <a:cs typeface="Times New Roman" pitchFamily="18" charset="0"/>
              </a:rPr>
              <a:t>of the learners will continue the story by adding situations, incidents, new characters etc. </a:t>
            </a:r>
            <a:endParaRPr lang="en-IN" sz="2400" dirty="0" smtClean="0">
              <a:latin typeface="Times New Roman" pitchFamily="18" charset="0"/>
              <a:cs typeface="Times New Roman" pitchFamily="18" charset="0"/>
            </a:endParaRPr>
          </a:p>
          <a:p>
            <a:pPr algn="just">
              <a:buNone/>
            </a:pPr>
            <a:endParaRPr lang="en-IN" sz="2400" dirty="0" smtClean="0">
              <a:latin typeface="Times New Roman" pitchFamily="18" charset="0"/>
              <a:cs typeface="Times New Roman" pitchFamily="18" charset="0"/>
            </a:endParaRPr>
          </a:p>
          <a:p>
            <a:pPr algn="just"/>
            <a:r>
              <a:rPr lang="en-IN" sz="2400" dirty="0" smtClean="0">
                <a:latin typeface="Times New Roman" pitchFamily="18" charset="0"/>
                <a:cs typeface="Times New Roman" pitchFamily="18" charset="0"/>
              </a:rPr>
              <a:t>They </a:t>
            </a:r>
            <a:r>
              <a:rPr lang="en-IN" sz="2400" dirty="0">
                <a:latin typeface="Times New Roman" pitchFamily="18" charset="0"/>
                <a:cs typeface="Times New Roman" pitchFamily="18" charset="0"/>
              </a:rPr>
              <a:t>can add expressions, voice modulation, rising and falling tone, exclamation, wonder, sounds etc. while narrating. </a:t>
            </a:r>
            <a:endParaRPr lang="en-IN" sz="2400" dirty="0" smtClean="0">
              <a:latin typeface="Times New Roman" pitchFamily="18" charset="0"/>
              <a:cs typeface="Times New Roman" pitchFamily="18" charset="0"/>
            </a:endParaRPr>
          </a:p>
          <a:p>
            <a:pPr algn="just">
              <a:buNone/>
            </a:pPr>
            <a:endParaRPr lang="en-IN" sz="2400" dirty="0" smtClean="0">
              <a:latin typeface="Times New Roman" pitchFamily="18" charset="0"/>
              <a:cs typeface="Times New Roman" pitchFamily="18" charset="0"/>
            </a:endParaRPr>
          </a:p>
          <a:p>
            <a:pPr algn="just"/>
            <a:r>
              <a:rPr lang="en-IN" sz="2400" dirty="0" smtClean="0">
                <a:latin typeface="Times New Roman" pitchFamily="18" charset="0"/>
                <a:cs typeface="Times New Roman" pitchFamily="18" charset="0"/>
              </a:rPr>
              <a:t>Here </a:t>
            </a:r>
            <a:r>
              <a:rPr lang="en-IN" sz="2400" dirty="0">
                <a:latin typeface="Times New Roman" pitchFamily="18" charset="0"/>
                <a:cs typeface="Times New Roman" pitchFamily="18" charset="0"/>
              </a:rPr>
              <a:t>learners can switch code or mix code. </a:t>
            </a:r>
            <a:endParaRPr lang="en-IN" sz="2400" dirty="0" smtClean="0">
              <a:latin typeface="Times New Roman" pitchFamily="18" charset="0"/>
              <a:cs typeface="Times New Roman" pitchFamily="18" charset="0"/>
            </a:endParaRPr>
          </a:p>
          <a:p>
            <a:endParaRPr lang="en-US" dirty="0"/>
          </a:p>
        </p:txBody>
      </p:sp>
      <p:sp>
        <p:nvSpPr>
          <p:cNvPr id="2" name="Title 1"/>
          <p:cNvSpPr>
            <a:spLocks noGrp="1"/>
          </p:cNvSpPr>
          <p:nvPr>
            <p:ph type="title"/>
          </p:nvPr>
        </p:nvSpPr>
        <p:spPr>
          <a:xfrm>
            <a:off x="457200" y="274638"/>
            <a:ext cx="8229600" cy="639762"/>
          </a:xfrm>
        </p:spPr>
        <p:txBody>
          <a:bodyPr>
            <a:normAutofit fontScale="90000"/>
          </a:bodyPr>
          <a:lstStyle/>
          <a:p>
            <a:r>
              <a:rPr lang="en-IN" sz="3100" b="1" dirty="0" smtClean="0">
                <a:latin typeface="Times New Roman" pitchFamily="18" charset="0"/>
                <a:cs typeface="Times New Roman" pitchFamily="18" charset="0"/>
              </a:rPr>
              <a:t/>
            </a:r>
            <a:br>
              <a:rPr lang="en-IN" sz="3100" b="1" dirty="0" smtClean="0">
                <a:latin typeface="Times New Roman" pitchFamily="18" charset="0"/>
                <a:cs typeface="Times New Roman" pitchFamily="18" charset="0"/>
              </a:rPr>
            </a:br>
            <a:r>
              <a:rPr lang="en-IN" sz="2700" b="1" dirty="0" smtClean="0">
                <a:solidFill>
                  <a:srgbClr val="FF0000"/>
                </a:solidFill>
                <a:latin typeface="Times New Roman" pitchFamily="18" charset="0"/>
                <a:cs typeface="Times New Roman" pitchFamily="18" charset="0"/>
              </a:rPr>
              <a:t>Activity </a:t>
            </a:r>
            <a:r>
              <a:rPr lang="en-IN" sz="2700" b="1" dirty="0">
                <a:solidFill>
                  <a:srgbClr val="FF0000"/>
                </a:solidFill>
                <a:latin typeface="Times New Roman" pitchFamily="18" charset="0"/>
                <a:cs typeface="Times New Roman" pitchFamily="18" charset="0"/>
              </a:rPr>
              <a:t>2 (Primary </a:t>
            </a:r>
            <a:r>
              <a:rPr lang="en-IN" sz="2700" b="1" dirty="0" smtClean="0">
                <a:solidFill>
                  <a:srgbClr val="FF0000"/>
                </a:solidFill>
                <a:latin typeface="Times New Roman" pitchFamily="18" charset="0"/>
                <a:cs typeface="Times New Roman" pitchFamily="18" charset="0"/>
              </a:rPr>
              <a:t>students</a:t>
            </a:r>
            <a:r>
              <a:rPr lang="en-IN" sz="2700" i="1" dirty="0">
                <a:solidFill>
                  <a:srgbClr val="FF0000"/>
                </a:solidFill>
                <a:latin typeface="Times New Roman" pitchFamily="18" charset="0"/>
                <a:cs typeface="Times New Roman" pitchFamily="18" charset="0"/>
              </a:rPr>
              <a:t>)</a:t>
            </a:r>
            <a:r>
              <a:rPr lang="en-US" dirty="0"/>
              <a:t/>
            </a:r>
            <a:br>
              <a:rPr lang="en-US" dirty="0"/>
            </a:br>
            <a:endParaRPr lang="en-US"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47800"/>
            <a:ext cx="8229600" cy="4800600"/>
          </a:xfrm>
        </p:spPr>
        <p:txBody>
          <a:bodyPr>
            <a:normAutofit/>
          </a:bodyPr>
          <a:lstStyle/>
          <a:p>
            <a:pPr algn="just"/>
            <a:r>
              <a:rPr lang="en-IN" sz="2400" dirty="0" smtClean="0">
                <a:latin typeface="Times New Roman" pitchFamily="18" charset="0"/>
                <a:cs typeface="Times New Roman" pitchFamily="18" charset="0"/>
              </a:rPr>
              <a:t>There should be no attempt by the teacher to correct the grammar, pronunciation of the students while they are narrating the story.</a:t>
            </a:r>
          </a:p>
          <a:p>
            <a:pPr algn="just">
              <a:buNone/>
            </a:pPr>
            <a:endParaRPr lang="en-US" sz="2400" dirty="0" smtClean="0">
              <a:latin typeface="Times New Roman" pitchFamily="18" charset="0"/>
              <a:cs typeface="Times New Roman" pitchFamily="18" charset="0"/>
            </a:endParaRPr>
          </a:p>
          <a:p>
            <a:pPr algn="just"/>
            <a:r>
              <a:rPr lang="en-IN" sz="2400" dirty="0" smtClean="0">
                <a:latin typeface="Times New Roman" pitchFamily="18" charset="0"/>
                <a:cs typeface="Times New Roman" pitchFamily="18" charset="0"/>
              </a:rPr>
              <a:t>This </a:t>
            </a:r>
            <a:r>
              <a:rPr lang="en-IN" sz="2400" dirty="0">
                <a:latin typeface="Times New Roman" pitchFamily="18" charset="0"/>
                <a:cs typeface="Times New Roman" pitchFamily="18" charset="0"/>
              </a:rPr>
              <a:t>activity will make the learners acquire usages of language in a stress-free environment. </a:t>
            </a:r>
            <a:endParaRPr lang="en-IN" sz="2400" dirty="0" smtClean="0">
              <a:latin typeface="Times New Roman" pitchFamily="18" charset="0"/>
              <a:cs typeface="Times New Roman" pitchFamily="18" charset="0"/>
            </a:endParaRPr>
          </a:p>
          <a:p>
            <a:pPr algn="just">
              <a:buNone/>
            </a:pPr>
            <a:endParaRPr lang="en-IN" sz="2400" dirty="0" smtClean="0">
              <a:latin typeface="Times New Roman" pitchFamily="18" charset="0"/>
              <a:cs typeface="Times New Roman" pitchFamily="18" charset="0"/>
            </a:endParaRPr>
          </a:p>
          <a:p>
            <a:pPr algn="just"/>
            <a:r>
              <a:rPr lang="en-IN" sz="2400" dirty="0" smtClean="0">
                <a:latin typeface="Times New Roman" pitchFamily="18" charset="0"/>
                <a:cs typeface="Times New Roman" pitchFamily="18" charset="0"/>
              </a:rPr>
              <a:t>They </a:t>
            </a:r>
            <a:r>
              <a:rPr lang="en-IN" sz="2400" dirty="0">
                <a:latin typeface="Times New Roman" pitchFamily="18" charset="0"/>
                <a:cs typeface="Times New Roman" pitchFamily="18" charset="0"/>
              </a:rPr>
              <a:t>will use their imagination and creativity and add dramatic effects through voice modulation. </a:t>
            </a:r>
            <a:endParaRPr lang="en-IN" sz="2400" dirty="0" smtClean="0">
              <a:latin typeface="Times New Roman" pitchFamily="18" charset="0"/>
              <a:cs typeface="Times New Roman" pitchFamily="18" charset="0"/>
            </a:endParaRPr>
          </a:p>
          <a:p>
            <a:pPr algn="just">
              <a:buNone/>
            </a:pPr>
            <a:endParaRPr lang="en-IN" sz="2400" dirty="0" smtClean="0">
              <a:latin typeface="Times New Roman" pitchFamily="18" charset="0"/>
              <a:cs typeface="Times New Roman" pitchFamily="18" charset="0"/>
            </a:endParaRPr>
          </a:p>
          <a:p>
            <a:pPr algn="just"/>
            <a:r>
              <a:rPr lang="en-IN" sz="2400" dirty="0" smtClean="0">
                <a:latin typeface="Times New Roman" pitchFamily="18" charset="0"/>
                <a:cs typeface="Times New Roman" pitchFamily="18" charset="0"/>
              </a:rPr>
              <a:t>The </a:t>
            </a:r>
            <a:r>
              <a:rPr lang="en-IN" sz="2400" dirty="0">
                <a:latin typeface="Times New Roman" pitchFamily="18" charset="0"/>
                <a:cs typeface="Times New Roman" pitchFamily="18" charset="0"/>
              </a:rPr>
              <a:t>teacher can present the story created by the learners in the target language later on.</a:t>
            </a:r>
            <a:endParaRPr lang="en-US" sz="2400" dirty="0">
              <a:latin typeface="Times New Roman" pitchFamily="18" charset="0"/>
              <a:cs typeface="Times New Roman" pitchFamily="18" charset="0"/>
            </a:endParaRPr>
          </a:p>
          <a:p>
            <a:endParaRPr lang="en-US" dirty="0"/>
          </a:p>
        </p:txBody>
      </p:sp>
      <p:sp>
        <p:nvSpPr>
          <p:cNvPr id="2" name="Title 1"/>
          <p:cNvSpPr>
            <a:spLocks noGrp="1"/>
          </p:cNvSpPr>
          <p:nvPr>
            <p:ph type="title"/>
          </p:nvPr>
        </p:nvSpPr>
        <p:spPr/>
        <p:txBody>
          <a:bodyPr>
            <a:normAutofit/>
          </a:bodyPr>
          <a:lstStyle/>
          <a:p>
            <a:r>
              <a:rPr lang="en-US" sz="2400" dirty="0" err="1" smtClean="0">
                <a:solidFill>
                  <a:srgbClr val="00B050"/>
                </a:solidFill>
                <a:latin typeface="Times New Roman" pitchFamily="18" charset="0"/>
                <a:cs typeface="Times New Roman" pitchFamily="18" charset="0"/>
              </a:rPr>
              <a:t>Contd</a:t>
            </a:r>
            <a:r>
              <a:rPr lang="en-US" sz="2400" dirty="0" smtClean="0">
                <a:solidFill>
                  <a:srgbClr val="00B050"/>
                </a:solidFill>
                <a:latin typeface="Times New Roman" pitchFamily="18" charset="0"/>
                <a:cs typeface="Times New Roman" pitchFamily="18" charset="0"/>
              </a:rPr>
              <a:t>………</a:t>
            </a:r>
            <a:endParaRPr lang="en-US" sz="2400" dirty="0">
              <a:solidFill>
                <a:srgbClr val="00B05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914400"/>
            <a:ext cx="8229600" cy="5092891"/>
          </a:xfrm>
        </p:spPr>
        <p:txBody>
          <a:bodyPr/>
          <a:lstStyle/>
          <a:p>
            <a:pPr lvl="0" algn="just"/>
            <a:endParaRPr lang="en-IN" sz="2400" dirty="0" smtClean="0">
              <a:latin typeface="Times New Roman" pitchFamily="18" charset="0"/>
              <a:cs typeface="Times New Roman" pitchFamily="18" charset="0"/>
            </a:endParaRPr>
          </a:p>
          <a:p>
            <a:pPr lvl="0" algn="just"/>
            <a:endParaRPr lang="en-IN" sz="2400" dirty="0" smtClean="0">
              <a:latin typeface="Times New Roman" pitchFamily="18" charset="0"/>
              <a:cs typeface="Times New Roman" pitchFamily="18" charset="0"/>
            </a:endParaRPr>
          </a:p>
          <a:p>
            <a:pPr lvl="0" algn="just"/>
            <a:r>
              <a:rPr lang="en-IN" sz="2400" b="1" dirty="0" smtClean="0">
                <a:solidFill>
                  <a:srgbClr val="FF0000"/>
                </a:solidFill>
                <a:latin typeface="Times New Roman" pitchFamily="18" charset="0"/>
                <a:cs typeface="Times New Roman" pitchFamily="18" charset="0"/>
              </a:rPr>
              <a:t>understand</a:t>
            </a:r>
            <a:r>
              <a:rPr lang="en-IN" sz="2400" dirty="0" smtClean="0">
                <a:latin typeface="Times New Roman" pitchFamily="18" charset="0"/>
                <a:cs typeface="Times New Roman" pitchFamily="18" charset="0"/>
              </a:rPr>
              <a:t> the processes and use the </a:t>
            </a:r>
            <a:r>
              <a:rPr lang="en-IN" sz="2400" b="1" dirty="0" smtClean="0">
                <a:solidFill>
                  <a:srgbClr val="FF0000"/>
                </a:solidFill>
                <a:latin typeface="Times New Roman" pitchFamily="18" charset="0"/>
                <a:cs typeface="Times New Roman" pitchFamily="18" charset="0"/>
              </a:rPr>
              <a:t>strategies for continuous assessment </a:t>
            </a:r>
            <a:r>
              <a:rPr lang="en-IN" sz="2400" dirty="0" smtClean="0">
                <a:latin typeface="Times New Roman" pitchFamily="18" charset="0"/>
                <a:cs typeface="Times New Roman" pitchFamily="18" charset="0"/>
              </a:rPr>
              <a:t>and the reporting of learning outcomes; and</a:t>
            </a:r>
          </a:p>
          <a:p>
            <a:pPr lvl="0" algn="just">
              <a:buNone/>
            </a:pPr>
            <a:endParaRPr lang="en-US" sz="2400" dirty="0" smtClean="0">
              <a:latin typeface="Times New Roman" pitchFamily="18" charset="0"/>
              <a:cs typeface="Times New Roman" pitchFamily="18" charset="0"/>
            </a:endParaRPr>
          </a:p>
          <a:p>
            <a:pPr lvl="0" algn="just"/>
            <a:r>
              <a:rPr lang="en-IN" sz="2400" dirty="0" smtClean="0">
                <a:latin typeface="Times New Roman" pitchFamily="18" charset="0"/>
                <a:cs typeface="Times New Roman" pitchFamily="18" charset="0"/>
              </a:rPr>
              <a:t>enable them to </a:t>
            </a:r>
            <a:r>
              <a:rPr lang="en-IN" sz="2400" b="1" dirty="0" smtClean="0">
                <a:solidFill>
                  <a:srgbClr val="FF0000"/>
                </a:solidFill>
                <a:latin typeface="Times New Roman" pitchFamily="18" charset="0"/>
                <a:cs typeface="Times New Roman" pitchFamily="18" charset="0"/>
              </a:rPr>
              <a:t>build the capacity of teachers </a:t>
            </a:r>
            <a:r>
              <a:rPr lang="en-IN" sz="2400" dirty="0" smtClean="0">
                <a:latin typeface="Times New Roman" pitchFamily="18" charset="0"/>
                <a:cs typeface="Times New Roman" pitchFamily="18" charset="0"/>
              </a:rPr>
              <a:t>in order to </a:t>
            </a:r>
            <a:r>
              <a:rPr lang="en-IN" sz="2400" b="1" dirty="0" smtClean="0">
                <a:solidFill>
                  <a:srgbClr val="FF0000"/>
                </a:solidFill>
                <a:latin typeface="Times New Roman" pitchFamily="18" charset="0"/>
                <a:cs typeface="Times New Roman" pitchFamily="18" charset="0"/>
              </a:rPr>
              <a:t>achieve learning outcomes</a:t>
            </a:r>
            <a:r>
              <a:rPr lang="en-IN" sz="2400" dirty="0" smtClean="0">
                <a:solidFill>
                  <a:srgbClr val="FF0000"/>
                </a:solidFill>
                <a:latin typeface="Times New Roman" pitchFamily="18" charset="0"/>
                <a:cs typeface="Times New Roman" pitchFamily="18" charset="0"/>
              </a:rPr>
              <a:t> </a:t>
            </a:r>
            <a:r>
              <a:rPr lang="en-IN" sz="2400" dirty="0" smtClean="0">
                <a:latin typeface="Times New Roman" pitchFamily="18" charset="0"/>
                <a:cs typeface="Times New Roman" pitchFamily="18" charset="0"/>
              </a:rPr>
              <a:t>stipulated</a:t>
            </a:r>
            <a:r>
              <a:rPr lang="en-IN" sz="2400" dirty="0" smtClean="0"/>
              <a:t> </a:t>
            </a:r>
            <a:r>
              <a:rPr lang="en-IN" sz="2400" dirty="0" smtClean="0">
                <a:latin typeface="Times New Roman" pitchFamily="18" charset="0"/>
                <a:cs typeface="Times New Roman" pitchFamily="18" charset="0"/>
              </a:rPr>
              <a:t>for every class</a:t>
            </a:r>
            <a:endParaRPr lang="en-US" sz="2400" dirty="0" smtClean="0">
              <a:latin typeface="Times New Roman" pitchFamily="18" charset="0"/>
              <a:cs typeface="Times New Roman" pitchFamily="18" charset="0"/>
            </a:endParaRPr>
          </a:p>
          <a:p>
            <a:pPr>
              <a:buNone/>
            </a:pPr>
            <a:endParaRPr lang="en-US" dirty="0" smtClean="0"/>
          </a:p>
          <a:p>
            <a:pPr>
              <a:buNone/>
            </a:pPr>
            <a:endParaRPr lang="en-US" dirty="0"/>
          </a:p>
        </p:txBody>
      </p:sp>
      <p:sp>
        <p:nvSpPr>
          <p:cNvPr id="3" name="Title 2"/>
          <p:cNvSpPr>
            <a:spLocks noGrp="1"/>
          </p:cNvSpPr>
          <p:nvPr>
            <p:ph type="title"/>
          </p:nvPr>
        </p:nvSpPr>
        <p:spPr>
          <a:xfrm>
            <a:off x="457200" y="274638"/>
            <a:ext cx="8229600" cy="639762"/>
          </a:xfrm>
        </p:spPr>
        <p:txBody>
          <a:bodyPr>
            <a:normAutofit/>
          </a:bodyPr>
          <a:lstStyle/>
          <a:p>
            <a:r>
              <a:rPr lang="en-US" sz="2400" dirty="0" err="1" smtClean="0">
                <a:solidFill>
                  <a:srgbClr val="00B050"/>
                </a:solidFill>
                <a:latin typeface="Times New Roman" pitchFamily="18" charset="0"/>
                <a:cs typeface="Times New Roman" pitchFamily="18" charset="0"/>
              </a:rPr>
              <a:t>Contd</a:t>
            </a:r>
            <a:r>
              <a:rPr lang="en-US" sz="2800" dirty="0" smtClean="0">
                <a:solidFill>
                  <a:srgbClr val="00B050"/>
                </a:solidFill>
                <a:latin typeface="Times New Roman" pitchFamily="18" charset="0"/>
                <a:cs typeface="Times New Roman" pitchFamily="18" charset="0"/>
              </a:rPr>
              <a:t>….</a:t>
            </a:r>
            <a:endParaRPr lang="en-US" sz="2800" dirty="0">
              <a:solidFill>
                <a:srgbClr val="00B05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lgn="just"/>
            <a:r>
              <a:rPr lang="en-IN" sz="2400" b="1" dirty="0" smtClean="0">
                <a:solidFill>
                  <a:srgbClr val="FF0000"/>
                </a:solidFill>
                <a:latin typeface="Times New Roman" pitchFamily="18" charset="0"/>
                <a:cs typeface="Times New Roman" pitchFamily="18" charset="0"/>
              </a:rPr>
              <a:t>How can these activities and tasks help in language learning, value inculcation, promotion of arts and aesthetics and care for environment?</a:t>
            </a:r>
            <a:endParaRPr lang="en-US" sz="2400" b="1" dirty="0" smtClean="0">
              <a:solidFill>
                <a:srgbClr val="FF0000"/>
              </a:solidFill>
              <a:latin typeface="Times New Roman" pitchFamily="18" charset="0"/>
              <a:cs typeface="Times New Roman" pitchFamily="18" charset="0"/>
            </a:endParaRPr>
          </a:p>
          <a:p>
            <a:pPr algn="just">
              <a:buNone/>
            </a:pPr>
            <a:endParaRPr lang="en-US" sz="2400" b="1" dirty="0" smtClean="0">
              <a:solidFill>
                <a:srgbClr val="FF0000"/>
              </a:solidFill>
              <a:latin typeface="Times New Roman" pitchFamily="18" charset="0"/>
              <a:cs typeface="Times New Roman" pitchFamily="18" charset="0"/>
            </a:endParaRPr>
          </a:p>
          <a:p>
            <a:pPr lvl="0" algn="just"/>
            <a:r>
              <a:rPr lang="en-IN" sz="2400" b="1" dirty="0" smtClean="0">
                <a:solidFill>
                  <a:srgbClr val="FF0000"/>
                </a:solidFill>
                <a:latin typeface="Times New Roman" pitchFamily="18" charset="0"/>
                <a:cs typeface="Times New Roman" pitchFamily="18" charset="0"/>
              </a:rPr>
              <a:t>In these activities where can we use ICT appropriately?</a:t>
            </a:r>
            <a:endParaRPr lang="en-US" sz="2400" b="1" dirty="0" smtClean="0">
              <a:solidFill>
                <a:srgbClr val="FF0000"/>
              </a:solidFill>
              <a:latin typeface="Times New Roman" pitchFamily="18" charset="0"/>
              <a:cs typeface="Times New Roman" pitchFamily="18" charset="0"/>
            </a:endParaRPr>
          </a:p>
          <a:p>
            <a:endParaRPr lang="en-US" dirty="0"/>
          </a:p>
        </p:txBody>
      </p:sp>
      <p:sp>
        <p:nvSpPr>
          <p:cNvPr id="2" name="Title 1"/>
          <p:cNvSpPr>
            <a:spLocks noGrp="1"/>
          </p:cNvSpPr>
          <p:nvPr>
            <p:ph type="title"/>
          </p:nvPr>
        </p:nvSpPr>
        <p:spPr>
          <a:xfrm>
            <a:off x="457200" y="274638"/>
            <a:ext cx="8229600" cy="639762"/>
          </a:xfrm>
        </p:spPr>
        <p:txBody>
          <a:bodyPr>
            <a:normAutofit fontScale="90000"/>
          </a:bodyPr>
          <a:lstStyle/>
          <a:p>
            <a:r>
              <a:rPr lang="en-IN" sz="2700" b="1" i="1" dirty="0" smtClean="0">
                <a:latin typeface="Times New Roman" pitchFamily="18" charset="0"/>
                <a:cs typeface="Times New Roman" pitchFamily="18" charset="0"/>
              </a:rPr>
              <a:t/>
            </a:r>
            <a:br>
              <a:rPr lang="en-IN" sz="2700" b="1" i="1" dirty="0" smtClean="0">
                <a:latin typeface="Times New Roman" pitchFamily="18" charset="0"/>
                <a:cs typeface="Times New Roman" pitchFamily="18" charset="0"/>
              </a:rPr>
            </a:br>
            <a:r>
              <a:rPr lang="en-IN" sz="2700" b="1" i="1" dirty="0" smtClean="0">
                <a:solidFill>
                  <a:srgbClr val="00B050"/>
                </a:solidFill>
                <a:latin typeface="Times New Roman" pitchFamily="18" charset="0"/>
                <a:cs typeface="Times New Roman" pitchFamily="18" charset="0"/>
              </a:rPr>
              <a:t>Discuss and Reflect</a:t>
            </a:r>
            <a:r>
              <a:rPr lang="en-US" dirty="0" smtClean="0"/>
              <a:t/>
            </a:r>
            <a:br>
              <a:rPr lang="en-US" dirty="0" smtClean="0"/>
            </a:br>
            <a:endParaRPr lang="en-US"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838201"/>
          <a:ext cx="8686800" cy="5487817"/>
        </p:xfrm>
        <a:graphic>
          <a:graphicData uri="http://schemas.openxmlformats.org/drawingml/2006/table">
            <a:tbl>
              <a:tblPr firstRow="1" bandRow="1">
                <a:tableStyleId>{5C22544A-7EE6-4342-B048-85BDC9FD1C3A}</a:tableStyleId>
              </a:tblPr>
              <a:tblGrid>
                <a:gridCol w="1828799"/>
                <a:gridCol w="6858001"/>
              </a:tblGrid>
              <a:tr h="2421742">
                <a:tc>
                  <a:txBody>
                    <a:bodyPr/>
                    <a:lstStyle/>
                    <a:p>
                      <a:pPr marL="0" marR="0" algn="just">
                        <a:lnSpc>
                          <a:spcPct val="115000"/>
                        </a:lnSpc>
                        <a:spcBef>
                          <a:spcPts val="0"/>
                        </a:spcBef>
                        <a:spcAft>
                          <a:spcPts val="0"/>
                        </a:spcAft>
                        <a:tabLst>
                          <a:tab pos="5490845" algn="l"/>
                          <a:tab pos="5715000" algn="l"/>
                          <a:tab pos="6343650" algn="l"/>
                        </a:tabLst>
                      </a:pPr>
                      <a:r>
                        <a:rPr lang="en-IN" sz="2000" i="1" dirty="0">
                          <a:solidFill>
                            <a:schemeClr val="tx1"/>
                          </a:solidFill>
                          <a:latin typeface="Times New Roman"/>
                          <a:ea typeface="Times New Roman"/>
                        </a:rPr>
                        <a:t>Class :I and II</a:t>
                      </a:r>
                      <a:endParaRPr lang="en-US" sz="2000" dirty="0">
                        <a:solidFill>
                          <a:schemeClr val="tx1"/>
                        </a:solidFill>
                        <a:latin typeface="Times New Roman"/>
                        <a:ea typeface="Times New Roman"/>
                      </a:endParaRPr>
                    </a:p>
                    <a:p>
                      <a:pPr marL="0" marR="0" algn="just">
                        <a:lnSpc>
                          <a:spcPct val="115000"/>
                        </a:lnSpc>
                        <a:spcBef>
                          <a:spcPts val="0"/>
                        </a:spcBef>
                        <a:spcAft>
                          <a:spcPts val="0"/>
                        </a:spcAft>
                        <a:tabLst>
                          <a:tab pos="5490845" algn="l"/>
                          <a:tab pos="5715000" algn="l"/>
                          <a:tab pos="6343650" algn="l"/>
                        </a:tabLst>
                      </a:pPr>
                      <a:r>
                        <a:rPr lang="en-IN" sz="2000" i="1" dirty="0">
                          <a:solidFill>
                            <a:schemeClr val="tx1"/>
                          </a:solidFill>
                          <a:latin typeface="Times New Roman"/>
                          <a:ea typeface="Times New Roman"/>
                        </a:rPr>
                        <a:t>Term : All the </a:t>
                      </a:r>
                      <a:r>
                        <a:rPr lang="en-IN" sz="2000" i="1" dirty="0" smtClean="0">
                          <a:solidFill>
                            <a:schemeClr val="tx1"/>
                          </a:solidFill>
                          <a:latin typeface="Times New Roman"/>
                          <a:ea typeface="Times New Roman"/>
                        </a:rPr>
                        <a:t>   </a:t>
                      </a:r>
                    </a:p>
                    <a:p>
                      <a:pPr marL="0" marR="0" algn="just">
                        <a:lnSpc>
                          <a:spcPct val="115000"/>
                        </a:lnSpc>
                        <a:spcBef>
                          <a:spcPts val="0"/>
                        </a:spcBef>
                        <a:spcAft>
                          <a:spcPts val="0"/>
                        </a:spcAft>
                        <a:tabLst>
                          <a:tab pos="5490845" algn="l"/>
                          <a:tab pos="5715000" algn="l"/>
                          <a:tab pos="6343650" algn="l"/>
                        </a:tabLst>
                      </a:pPr>
                      <a:r>
                        <a:rPr lang="en-IN" sz="2000" i="1" dirty="0" smtClean="0">
                          <a:solidFill>
                            <a:schemeClr val="tx1"/>
                          </a:solidFill>
                          <a:latin typeface="Times New Roman"/>
                          <a:ea typeface="Times New Roman"/>
                        </a:rPr>
                        <a:t>             terms</a:t>
                      </a:r>
                      <a:endParaRPr lang="en-US" sz="2000" dirty="0">
                        <a:solidFill>
                          <a:schemeClr val="tx1"/>
                        </a:solidFill>
                        <a:latin typeface="Times New Roman"/>
                        <a:ea typeface="Times New Roman"/>
                      </a:endParaRPr>
                    </a:p>
                    <a:p>
                      <a:pPr marL="0" marR="0" algn="just">
                        <a:lnSpc>
                          <a:spcPct val="115000"/>
                        </a:lnSpc>
                        <a:spcBef>
                          <a:spcPts val="0"/>
                        </a:spcBef>
                        <a:spcAft>
                          <a:spcPts val="0"/>
                        </a:spcAft>
                        <a:tabLst>
                          <a:tab pos="5490845" algn="l"/>
                          <a:tab pos="5715000" algn="l"/>
                          <a:tab pos="6343650" algn="l"/>
                        </a:tabLst>
                      </a:pPr>
                      <a:r>
                        <a:rPr lang="en-IN" sz="2000" i="1" dirty="0">
                          <a:solidFill>
                            <a:schemeClr val="tx1"/>
                          </a:solidFill>
                          <a:latin typeface="Times New Roman"/>
                          <a:ea typeface="Times New Roman"/>
                        </a:rPr>
                        <a:t>Unit :Before </a:t>
                      </a:r>
                      <a:endParaRPr lang="en-IN" sz="2000" i="1" dirty="0" smtClean="0">
                        <a:solidFill>
                          <a:schemeClr val="tx1"/>
                        </a:solidFill>
                        <a:latin typeface="Times New Roman"/>
                        <a:ea typeface="Times New Roman"/>
                      </a:endParaRPr>
                    </a:p>
                    <a:p>
                      <a:pPr marL="0" marR="0" algn="just">
                        <a:lnSpc>
                          <a:spcPct val="115000"/>
                        </a:lnSpc>
                        <a:spcBef>
                          <a:spcPts val="0"/>
                        </a:spcBef>
                        <a:spcAft>
                          <a:spcPts val="0"/>
                        </a:spcAft>
                        <a:tabLst>
                          <a:tab pos="5490845" algn="l"/>
                          <a:tab pos="5715000" algn="l"/>
                          <a:tab pos="6343650" algn="l"/>
                        </a:tabLst>
                      </a:pPr>
                      <a:r>
                        <a:rPr lang="en-IN" sz="2000" i="1" dirty="0" smtClean="0">
                          <a:solidFill>
                            <a:schemeClr val="tx1"/>
                          </a:solidFill>
                          <a:latin typeface="Times New Roman"/>
                          <a:ea typeface="Times New Roman"/>
                        </a:rPr>
                        <a:t>          the </a:t>
                      </a:r>
                      <a:r>
                        <a:rPr lang="en-IN" sz="2000" i="1" dirty="0">
                          <a:solidFill>
                            <a:schemeClr val="tx1"/>
                          </a:solidFill>
                          <a:latin typeface="Times New Roman"/>
                          <a:ea typeface="Times New Roman"/>
                        </a:rPr>
                        <a:t>poem </a:t>
                      </a:r>
                      <a:r>
                        <a:rPr lang="en-IN" sz="2000" i="1" dirty="0" smtClean="0">
                          <a:solidFill>
                            <a:schemeClr val="tx1"/>
                          </a:solidFill>
                          <a:latin typeface="Times New Roman"/>
                          <a:ea typeface="Times New Roman"/>
                        </a:rPr>
                        <a:t>   </a:t>
                      </a:r>
                    </a:p>
                    <a:p>
                      <a:pPr marL="0" marR="0" algn="just">
                        <a:lnSpc>
                          <a:spcPct val="115000"/>
                        </a:lnSpc>
                        <a:spcBef>
                          <a:spcPts val="0"/>
                        </a:spcBef>
                        <a:spcAft>
                          <a:spcPts val="0"/>
                        </a:spcAft>
                        <a:tabLst>
                          <a:tab pos="5490845" algn="l"/>
                          <a:tab pos="5715000" algn="l"/>
                          <a:tab pos="6343650" algn="l"/>
                        </a:tabLst>
                      </a:pPr>
                      <a:r>
                        <a:rPr lang="en-IN" sz="2000" i="1" dirty="0" smtClean="0">
                          <a:solidFill>
                            <a:schemeClr val="tx1"/>
                          </a:solidFill>
                          <a:latin typeface="Times New Roman"/>
                          <a:ea typeface="Times New Roman"/>
                        </a:rPr>
                        <a:t>          in </a:t>
                      </a:r>
                      <a:r>
                        <a:rPr lang="en-IN" sz="2000" i="1" dirty="0">
                          <a:solidFill>
                            <a:schemeClr val="tx1"/>
                          </a:solidFill>
                          <a:latin typeface="Times New Roman"/>
                          <a:ea typeface="Times New Roman"/>
                        </a:rPr>
                        <a:t>each </a:t>
                      </a:r>
                      <a:endParaRPr lang="en-IN" sz="2000" i="1" dirty="0" smtClean="0">
                        <a:solidFill>
                          <a:schemeClr val="tx1"/>
                        </a:solidFill>
                        <a:latin typeface="Times New Roman"/>
                        <a:ea typeface="Times New Roman"/>
                      </a:endParaRPr>
                    </a:p>
                    <a:p>
                      <a:pPr marL="0" marR="0" algn="just">
                        <a:lnSpc>
                          <a:spcPct val="115000"/>
                        </a:lnSpc>
                        <a:spcBef>
                          <a:spcPts val="0"/>
                        </a:spcBef>
                        <a:spcAft>
                          <a:spcPts val="0"/>
                        </a:spcAft>
                        <a:tabLst>
                          <a:tab pos="5490845" algn="l"/>
                          <a:tab pos="5715000" algn="l"/>
                          <a:tab pos="6343650" algn="l"/>
                        </a:tabLst>
                      </a:pPr>
                      <a:r>
                        <a:rPr lang="en-IN" sz="2000" i="1" dirty="0" smtClean="0">
                          <a:solidFill>
                            <a:schemeClr val="tx1"/>
                          </a:solidFill>
                          <a:latin typeface="Times New Roman"/>
                          <a:ea typeface="Times New Roman"/>
                        </a:rPr>
                        <a:t>           unit </a:t>
                      </a:r>
                      <a:endParaRPr lang="en-US" sz="2000" dirty="0">
                        <a:solidFill>
                          <a:schemeClr val="tx1"/>
                        </a:solidFill>
                        <a:latin typeface="Times New Roman"/>
                        <a:ea typeface="Times New Roman"/>
                      </a:endParaRPr>
                    </a:p>
                  </a:txBody>
                  <a:tcPr marL="68580" marR="68580" marT="0" marB="0"/>
                </a:tc>
                <a:tc>
                  <a:txBody>
                    <a:bodyPr/>
                    <a:lstStyle/>
                    <a:p>
                      <a:pPr marL="0" marR="0" algn="just">
                        <a:lnSpc>
                          <a:spcPct val="115000"/>
                        </a:lnSpc>
                        <a:spcBef>
                          <a:spcPts val="0"/>
                        </a:spcBef>
                        <a:spcAft>
                          <a:spcPts val="0"/>
                        </a:spcAft>
                        <a:tabLst>
                          <a:tab pos="5490845" algn="l"/>
                          <a:tab pos="5715000" algn="l"/>
                          <a:tab pos="6343650" algn="l"/>
                        </a:tabLst>
                      </a:pPr>
                      <a:r>
                        <a:rPr lang="en-IN" sz="2000" b="1" i="1" dirty="0" smtClean="0">
                          <a:solidFill>
                            <a:schemeClr val="tx1"/>
                          </a:solidFill>
                          <a:latin typeface="Times New Roman"/>
                          <a:ea typeface="Times New Roman"/>
                        </a:rPr>
                        <a:t>Anchoring Page</a:t>
                      </a:r>
                      <a:r>
                        <a:rPr lang="en-IN" sz="2000" i="1" dirty="0" smtClean="0">
                          <a:solidFill>
                            <a:schemeClr val="tx1"/>
                          </a:solidFill>
                          <a:latin typeface="Times New Roman"/>
                          <a:ea typeface="Times New Roman"/>
                        </a:rPr>
                        <a:t> in class I and II encourages the learners to give responses, whatever comes to mind: words, phrases and related experiences. With the help of the pictures in the page, the teacher tries to elicit the reasons behind their predictions. Also, it encourages the children to express their imagination and curiosity to guess the theme of the unit.</a:t>
                      </a:r>
                      <a:endParaRPr lang="en-US" sz="2000" dirty="0" smtClean="0">
                        <a:solidFill>
                          <a:schemeClr val="tx1"/>
                        </a:solidFill>
                        <a:latin typeface="Times New Roman"/>
                        <a:ea typeface="Times New Roman"/>
                      </a:endParaRPr>
                    </a:p>
                    <a:p>
                      <a:pPr marL="0" marR="0" algn="just">
                        <a:lnSpc>
                          <a:spcPct val="115000"/>
                        </a:lnSpc>
                        <a:spcBef>
                          <a:spcPts val="0"/>
                        </a:spcBef>
                        <a:spcAft>
                          <a:spcPts val="0"/>
                        </a:spcAft>
                        <a:tabLst>
                          <a:tab pos="5715000" algn="l"/>
                          <a:tab pos="6343650" algn="l"/>
                        </a:tabLst>
                      </a:pPr>
                      <a:endParaRPr lang="en-US" sz="2000" dirty="0" smtClean="0">
                        <a:solidFill>
                          <a:schemeClr val="tx1"/>
                        </a:solidFill>
                        <a:latin typeface="Times New Roman"/>
                        <a:ea typeface="Times New Roman"/>
                      </a:endParaRPr>
                    </a:p>
                    <a:p>
                      <a:pPr marL="0" marR="0" algn="just">
                        <a:lnSpc>
                          <a:spcPct val="115000"/>
                        </a:lnSpc>
                        <a:spcBef>
                          <a:spcPts val="0"/>
                        </a:spcBef>
                        <a:spcAft>
                          <a:spcPts val="0"/>
                        </a:spcAft>
                        <a:tabLst>
                          <a:tab pos="5490845" algn="l"/>
                          <a:tab pos="5715000" algn="l"/>
                          <a:tab pos="6343650" algn="l"/>
                        </a:tabLst>
                      </a:pPr>
                      <a:endParaRPr lang="en-US" sz="2000" dirty="0">
                        <a:solidFill>
                          <a:schemeClr val="tx1"/>
                        </a:solidFill>
                        <a:latin typeface="Times New Roman"/>
                        <a:ea typeface="Times New Roman"/>
                      </a:endParaRPr>
                    </a:p>
                  </a:txBody>
                  <a:tcPr marL="68580" marR="68580" marT="0" marB="0"/>
                </a:tc>
              </a:tr>
              <a:tr h="2683657">
                <a:tc>
                  <a:txBody>
                    <a:bodyPr/>
                    <a:lstStyle/>
                    <a:p>
                      <a:pPr marL="0" marR="0" algn="just">
                        <a:lnSpc>
                          <a:spcPct val="115000"/>
                        </a:lnSpc>
                        <a:spcBef>
                          <a:spcPts val="0"/>
                        </a:spcBef>
                        <a:spcAft>
                          <a:spcPts val="0"/>
                        </a:spcAft>
                        <a:tabLst>
                          <a:tab pos="5490845" algn="l"/>
                          <a:tab pos="5715000" algn="l"/>
                          <a:tab pos="6343650" algn="l"/>
                        </a:tabLst>
                      </a:pPr>
                      <a:r>
                        <a:rPr lang="en-IN" sz="1800" i="1" dirty="0">
                          <a:latin typeface="Times New Roman"/>
                          <a:ea typeface="Times New Roman"/>
                        </a:rPr>
                        <a:t>Class : I</a:t>
                      </a:r>
                      <a:endParaRPr lang="en-US" sz="1800" dirty="0">
                        <a:latin typeface="Times New Roman"/>
                        <a:ea typeface="Times New Roman"/>
                      </a:endParaRPr>
                    </a:p>
                    <a:p>
                      <a:pPr marL="0" marR="0" algn="just">
                        <a:lnSpc>
                          <a:spcPct val="115000"/>
                        </a:lnSpc>
                        <a:spcBef>
                          <a:spcPts val="0"/>
                        </a:spcBef>
                        <a:spcAft>
                          <a:spcPts val="0"/>
                        </a:spcAft>
                        <a:tabLst>
                          <a:tab pos="5490845" algn="l"/>
                          <a:tab pos="5715000" algn="l"/>
                          <a:tab pos="6343650" algn="l"/>
                        </a:tabLst>
                      </a:pPr>
                      <a:r>
                        <a:rPr lang="en-IN" sz="1800" i="1" dirty="0">
                          <a:latin typeface="Times New Roman"/>
                          <a:ea typeface="Times New Roman"/>
                        </a:rPr>
                        <a:t>Term :I</a:t>
                      </a:r>
                      <a:endParaRPr lang="en-US" sz="1800" dirty="0">
                        <a:latin typeface="Times New Roman"/>
                        <a:ea typeface="Times New Roman"/>
                      </a:endParaRPr>
                    </a:p>
                    <a:p>
                      <a:pPr marL="0" marR="0" algn="just">
                        <a:lnSpc>
                          <a:spcPct val="115000"/>
                        </a:lnSpc>
                        <a:spcBef>
                          <a:spcPts val="0"/>
                        </a:spcBef>
                        <a:spcAft>
                          <a:spcPts val="0"/>
                        </a:spcAft>
                        <a:tabLst>
                          <a:tab pos="5490845" algn="l"/>
                          <a:tab pos="5715000" algn="l"/>
                          <a:tab pos="6343650" algn="l"/>
                        </a:tabLst>
                      </a:pPr>
                      <a:r>
                        <a:rPr lang="en-IN" sz="1800" i="1" dirty="0">
                          <a:latin typeface="Times New Roman"/>
                          <a:ea typeface="Times New Roman"/>
                        </a:rPr>
                        <a:t>Unit :II</a:t>
                      </a:r>
                      <a:endParaRPr lang="en-US" sz="1800" dirty="0">
                        <a:latin typeface="Times New Roman"/>
                        <a:ea typeface="Times New Roman"/>
                      </a:endParaRPr>
                    </a:p>
                  </a:txBody>
                  <a:tcPr marL="68580" marR="68580" marT="0" marB="0"/>
                </a:tc>
                <a:tc>
                  <a:txBody>
                    <a:bodyPr/>
                    <a:lstStyle/>
                    <a:p>
                      <a:pPr marL="0" marR="0" algn="just">
                        <a:lnSpc>
                          <a:spcPct val="115000"/>
                        </a:lnSpc>
                        <a:spcBef>
                          <a:spcPts val="0"/>
                        </a:spcBef>
                        <a:spcAft>
                          <a:spcPts val="0"/>
                        </a:spcAft>
                        <a:tabLst>
                          <a:tab pos="5490845" algn="l"/>
                          <a:tab pos="5715000" algn="l"/>
                          <a:tab pos="6343650" algn="l"/>
                        </a:tabLst>
                      </a:pPr>
                      <a:r>
                        <a:rPr lang="en-IN" sz="1800" b="1" i="1" dirty="0">
                          <a:latin typeface="Times New Roman"/>
                          <a:ea typeface="Times New Roman"/>
                        </a:rPr>
                        <a:t>Let us learn</a:t>
                      </a:r>
                      <a:r>
                        <a:rPr lang="en-IN" sz="1800" i="1" dirty="0">
                          <a:latin typeface="Times New Roman"/>
                          <a:ea typeface="Times New Roman"/>
                        </a:rPr>
                        <a:t> – Story         (Page no.99)</a:t>
                      </a:r>
                      <a:endParaRPr lang="en-US" sz="1800" dirty="0">
                        <a:latin typeface="Times New Roman"/>
                        <a:ea typeface="Times New Roman"/>
                      </a:endParaRPr>
                    </a:p>
                    <a:p>
                      <a:pPr marL="0" marR="0" algn="just">
                        <a:lnSpc>
                          <a:spcPct val="115000"/>
                        </a:lnSpc>
                        <a:spcBef>
                          <a:spcPts val="0"/>
                        </a:spcBef>
                        <a:spcAft>
                          <a:spcPts val="0"/>
                        </a:spcAft>
                        <a:tabLst>
                          <a:tab pos="5490845" algn="l"/>
                          <a:tab pos="5715000" algn="l"/>
                          <a:tab pos="6343650" algn="l"/>
                        </a:tabLst>
                      </a:pPr>
                      <a:r>
                        <a:rPr lang="en-IN" sz="1800" i="1" dirty="0">
                          <a:latin typeface="Times New Roman"/>
                          <a:ea typeface="Times New Roman"/>
                        </a:rPr>
                        <a:t>This story has a common structure; </a:t>
                      </a:r>
                      <a:endParaRPr lang="en-US" sz="1800" dirty="0">
                        <a:latin typeface="Times New Roman"/>
                        <a:ea typeface="Times New Roman"/>
                      </a:endParaRPr>
                    </a:p>
                    <a:p>
                      <a:pPr marL="0" marR="0" algn="just">
                        <a:lnSpc>
                          <a:spcPct val="115000"/>
                        </a:lnSpc>
                        <a:spcBef>
                          <a:spcPts val="0"/>
                        </a:spcBef>
                        <a:spcAft>
                          <a:spcPts val="0"/>
                        </a:spcAft>
                        <a:tabLst>
                          <a:tab pos="5490845" algn="l"/>
                          <a:tab pos="5715000" algn="l"/>
                          <a:tab pos="6343650" algn="l"/>
                        </a:tabLst>
                      </a:pPr>
                      <a:r>
                        <a:rPr lang="en-IN" sz="1800" i="1" dirty="0">
                          <a:latin typeface="Times New Roman"/>
                          <a:ea typeface="Times New Roman"/>
                        </a:rPr>
                        <a:t>“May I ...................?” As the teacher reads the story, the pupils listen to the structure many times. This helps them to repeat and use the structure in context also.</a:t>
                      </a:r>
                      <a:endParaRPr lang="en-US" sz="1800" dirty="0">
                        <a:latin typeface="Times New Roman"/>
                        <a:ea typeface="Times New Roman"/>
                      </a:endParaRPr>
                    </a:p>
                  </a:txBody>
                  <a:tcPr marL="68580" marR="68580" marT="0" marB="0"/>
                </a:tc>
              </a:tr>
            </a:tbl>
          </a:graphicData>
        </a:graphic>
      </p:graphicFrame>
      <p:sp>
        <p:nvSpPr>
          <p:cNvPr id="2" name="Title 1"/>
          <p:cNvSpPr>
            <a:spLocks noGrp="1"/>
          </p:cNvSpPr>
          <p:nvPr>
            <p:ph type="title"/>
          </p:nvPr>
        </p:nvSpPr>
        <p:spPr>
          <a:xfrm>
            <a:off x="304800" y="381000"/>
            <a:ext cx="8839200" cy="563562"/>
          </a:xfrm>
        </p:spPr>
        <p:txBody>
          <a:bodyPr>
            <a:normAutofit fontScale="90000"/>
          </a:bodyPr>
          <a:lstStyle/>
          <a:p>
            <a:pPr algn="ctr"/>
            <a:r>
              <a:rPr lang="en-IN" sz="2700" b="1" dirty="0" smtClean="0">
                <a:solidFill>
                  <a:srgbClr val="FF0000"/>
                </a:solidFill>
                <a:latin typeface="Times New Roman" pitchFamily="18" charset="0"/>
                <a:cs typeface="Times New Roman" pitchFamily="18" charset="0"/>
              </a:rPr>
              <a:t>STORY RELATED ACTIVITIES</a:t>
            </a:r>
            <a:r>
              <a:rPr lang="en-IN" sz="3600" b="1" i="1" dirty="0" smtClean="0">
                <a:solidFill>
                  <a:srgbClr val="FF0000"/>
                </a:solidFill>
                <a:latin typeface="Times New Roman" pitchFamily="18" charset="0"/>
                <a:cs typeface="Times New Roman" pitchFamily="18" charset="0"/>
              </a:rPr>
              <a:t/>
            </a:r>
            <a:br>
              <a:rPr lang="en-IN" sz="3600" b="1" i="1" dirty="0" smtClean="0">
                <a:solidFill>
                  <a:srgbClr val="FF0000"/>
                </a:solidFill>
                <a:latin typeface="Times New Roman" pitchFamily="18" charset="0"/>
                <a:cs typeface="Times New Roman" pitchFamily="18" charset="0"/>
              </a:rPr>
            </a:br>
            <a:r>
              <a:rPr lang="en-IN" sz="2700" i="1" dirty="0" smtClean="0">
                <a:solidFill>
                  <a:srgbClr val="FF0000"/>
                </a:solidFill>
                <a:latin typeface="Times New Roman" pitchFamily="18" charset="0"/>
                <a:cs typeface="Times New Roman" pitchFamily="18" charset="0"/>
              </a:rPr>
              <a:t>In our textbooks….</a:t>
            </a:r>
            <a:r>
              <a:rPr lang="en-US" dirty="0" smtClean="0"/>
              <a:t/>
            </a:r>
            <a:br>
              <a:rPr lang="en-US" dirty="0" smtClean="0"/>
            </a:br>
            <a:endParaRPr lang="en-US"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19200"/>
            <a:ext cx="8229600" cy="4906963"/>
          </a:xfrm>
        </p:spPr>
        <p:txBody>
          <a:bodyPr>
            <a:normAutofit/>
          </a:bodyPr>
          <a:lstStyle/>
          <a:p>
            <a:pPr algn="just">
              <a:buFont typeface="Wingdings" pitchFamily="2" charset="2"/>
              <a:buChar char="Ø"/>
            </a:pPr>
            <a:r>
              <a:rPr lang="en-IN" sz="2400" dirty="0" smtClean="0">
                <a:latin typeface="Times New Roman" pitchFamily="18" charset="0"/>
                <a:cs typeface="Times New Roman" pitchFamily="18" charset="0"/>
              </a:rPr>
              <a:t>Creating reading corners in the classroom helps in building an environment for language acquisition/ learning.</a:t>
            </a:r>
          </a:p>
          <a:p>
            <a:pPr algn="just">
              <a:buNone/>
            </a:pPr>
            <a:endParaRPr lang="en-IN" sz="2400" dirty="0" smtClean="0">
              <a:latin typeface="Times New Roman" pitchFamily="18" charset="0"/>
              <a:cs typeface="Times New Roman" pitchFamily="18" charset="0"/>
            </a:endParaRPr>
          </a:p>
          <a:p>
            <a:pPr algn="just">
              <a:buFont typeface="Wingdings" pitchFamily="2" charset="2"/>
              <a:buChar char="Ø"/>
            </a:pPr>
            <a:r>
              <a:rPr lang="en-IN" sz="2400" dirty="0" smtClean="0">
                <a:latin typeface="Times New Roman" pitchFamily="18" charset="0"/>
                <a:cs typeface="Times New Roman" pitchFamily="18" charset="0"/>
              </a:rPr>
              <a:t> A variety of books should be kept in the reading corners and these should be accessible to the children.</a:t>
            </a:r>
          </a:p>
          <a:p>
            <a:pPr algn="just">
              <a:buNone/>
            </a:pPr>
            <a:endParaRPr lang="en-IN" sz="2400" dirty="0" smtClean="0">
              <a:latin typeface="Times New Roman" pitchFamily="18" charset="0"/>
              <a:cs typeface="Times New Roman" pitchFamily="18" charset="0"/>
            </a:endParaRPr>
          </a:p>
          <a:p>
            <a:pPr algn="just">
              <a:buFont typeface="Wingdings" pitchFamily="2" charset="2"/>
              <a:buChar char="Ø"/>
            </a:pPr>
            <a:r>
              <a:rPr lang="en-IN" sz="2400" dirty="0" smtClean="0">
                <a:latin typeface="Times New Roman" pitchFamily="18" charset="0"/>
                <a:cs typeface="Times New Roman" pitchFamily="18" charset="0"/>
              </a:rPr>
              <a:t> Children should be provided opportunities to select and browse books independently and according to their interest. </a:t>
            </a:r>
          </a:p>
          <a:p>
            <a:pPr algn="just">
              <a:buNone/>
            </a:pPr>
            <a:endParaRPr lang="en-IN" sz="2400" dirty="0" smtClean="0">
              <a:latin typeface="Times New Roman" pitchFamily="18" charset="0"/>
              <a:cs typeface="Times New Roman" pitchFamily="18" charset="0"/>
            </a:endParaRPr>
          </a:p>
          <a:p>
            <a:pPr algn="just">
              <a:buFont typeface="Wingdings" pitchFamily="2" charset="2"/>
              <a:buChar char="Ø"/>
            </a:pPr>
            <a:r>
              <a:rPr lang="en-IN" sz="2400" dirty="0" smtClean="0">
                <a:latin typeface="Times New Roman" pitchFamily="18" charset="0"/>
                <a:cs typeface="Times New Roman" pitchFamily="18" charset="0"/>
              </a:rPr>
              <a:t>The exposure to language in reading corners can be fruitfully extended by engaging them in listening, speaking, reading and writing activities in pairs and groups.</a:t>
            </a:r>
            <a:endParaRPr lang="en-US" sz="2400" dirty="0" smtClean="0">
              <a:latin typeface="Times New Roman" pitchFamily="18" charset="0"/>
              <a:cs typeface="Times New Roman" pitchFamily="18" charset="0"/>
            </a:endParaRPr>
          </a:p>
          <a:p>
            <a:endParaRPr lang="en-US" dirty="0"/>
          </a:p>
        </p:txBody>
      </p:sp>
      <p:sp>
        <p:nvSpPr>
          <p:cNvPr id="2" name="Title 1"/>
          <p:cNvSpPr>
            <a:spLocks noGrp="1"/>
          </p:cNvSpPr>
          <p:nvPr>
            <p:ph type="title"/>
          </p:nvPr>
        </p:nvSpPr>
        <p:spPr>
          <a:xfrm>
            <a:off x="457200" y="274638"/>
            <a:ext cx="8229600" cy="563562"/>
          </a:xfrm>
        </p:spPr>
        <p:txBody>
          <a:bodyPr>
            <a:normAutofit fontScale="90000"/>
          </a:bodyPr>
          <a:lstStyle/>
          <a:p>
            <a:pPr algn="ctr"/>
            <a:r>
              <a:rPr lang="en-IN" sz="3600" b="1" dirty="0" smtClean="0">
                <a:latin typeface="Times New Roman" pitchFamily="18" charset="0"/>
                <a:cs typeface="Times New Roman" pitchFamily="18" charset="0"/>
              </a:rPr>
              <a:t/>
            </a:r>
            <a:br>
              <a:rPr lang="en-IN" sz="3600" b="1" dirty="0" smtClean="0">
                <a:latin typeface="Times New Roman" pitchFamily="18" charset="0"/>
                <a:cs typeface="Times New Roman" pitchFamily="18" charset="0"/>
              </a:rPr>
            </a:br>
            <a:r>
              <a:rPr lang="en-IN" sz="2700" b="1" dirty="0" smtClean="0">
                <a:solidFill>
                  <a:srgbClr val="00B050"/>
                </a:solidFill>
                <a:latin typeface="Times New Roman" pitchFamily="18" charset="0"/>
                <a:cs typeface="Times New Roman" pitchFamily="18" charset="0"/>
              </a:rPr>
              <a:t>READING CORNERS</a:t>
            </a:r>
            <a:r>
              <a:rPr lang="en-US" dirty="0" smtClean="0"/>
              <a:t/>
            </a:r>
            <a:br>
              <a:rPr lang="en-US" dirty="0" smtClean="0"/>
            </a:br>
            <a:endParaRPr lang="en-US" dirty="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90600"/>
            <a:ext cx="8229600" cy="5135563"/>
          </a:xfrm>
        </p:spPr>
        <p:txBody>
          <a:bodyPr/>
          <a:lstStyle/>
          <a:p>
            <a:pPr algn="just">
              <a:buFont typeface="Wingdings" pitchFamily="2" charset="2"/>
              <a:buChar char="v"/>
            </a:pPr>
            <a:endParaRPr lang="en-IN" sz="2400" dirty="0" smtClean="0">
              <a:latin typeface="Times New Roman" pitchFamily="18" charset="0"/>
              <a:cs typeface="Times New Roman" pitchFamily="18" charset="0"/>
            </a:endParaRPr>
          </a:p>
          <a:p>
            <a:pPr algn="just">
              <a:buFont typeface="Wingdings" pitchFamily="2" charset="2"/>
              <a:buChar char="v"/>
            </a:pPr>
            <a:r>
              <a:rPr lang="en-IN" sz="2400" dirty="0" smtClean="0">
                <a:latin typeface="Times New Roman" pitchFamily="18" charset="0"/>
                <a:cs typeface="Times New Roman" pitchFamily="18" charset="0"/>
              </a:rPr>
              <a:t>The print rich environment is an integral part of literacy and language learning.</a:t>
            </a:r>
          </a:p>
          <a:p>
            <a:pPr algn="just">
              <a:buNone/>
            </a:pPr>
            <a:endParaRPr lang="en-IN" sz="2400" dirty="0" smtClean="0">
              <a:latin typeface="Times New Roman" pitchFamily="18" charset="0"/>
              <a:cs typeface="Times New Roman" pitchFamily="18" charset="0"/>
            </a:endParaRPr>
          </a:p>
          <a:p>
            <a:pPr algn="just">
              <a:buFont typeface="Wingdings" pitchFamily="2" charset="2"/>
              <a:buChar char="v"/>
            </a:pPr>
            <a:r>
              <a:rPr lang="en-IN" sz="2400" dirty="0" smtClean="0">
                <a:latin typeface="Times New Roman" pitchFamily="18" charset="0"/>
                <a:cs typeface="Times New Roman" pitchFamily="18" charset="0"/>
              </a:rPr>
              <a:t> It consists of </a:t>
            </a:r>
            <a:r>
              <a:rPr lang="en-IN" sz="2400" b="1" dirty="0" smtClean="0">
                <a:solidFill>
                  <a:srgbClr val="FF0000"/>
                </a:solidFill>
                <a:latin typeface="Times New Roman" pitchFamily="18" charset="0"/>
                <a:cs typeface="Times New Roman" pitchFamily="18" charset="0"/>
              </a:rPr>
              <a:t>context- based and relevant material</a:t>
            </a:r>
            <a:r>
              <a:rPr lang="en-IN" sz="2400" dirty="0" smtClean="0">
                <a:solidFill>
                  <a:srgbClr val="FF0000"/>
                </a:solidFill>
                <a:latin typeface="Times New Roman" pitchFamily="18" charset="0"/>
                <a:cs typeface="Times New Roman" pitchFamily="18" charset="0"/>
              </a:rPr>
              <a:t> </a:t>
            </a:r>
            <a:r>
              <a:rPr lang="en-IN" sz="2400" dirty="0" smtClean="0">
                <a:latin typeface="Times New Roman" pitchFamily="18" charset="0"/>
                <a:cs typeface="Times New Roman" pitchFamily="18" charset="0"/>
              </a:rPr>
              <a:t>for children. </a:t>
            </a:r>
          </a:p>
          <a:p>
            <a:pPr algn="just">
              <a:buNone/>
            </a:pPr>
            <a:endParaRPr lang="en-IN" sz="2400" dirty="0" smtClean="0">
              <a:latin typeface="Times New Roman" pitchFamily="18" charset="0"/>
              <a:cs typeface="Times New Roman" pitchFamily="18" charset="0"/>
            </a:endParaRPr>
          </a:p>
          <a:p>
            <a:pPr algn="just">
              <a:buFont typeface="Wingdings" pitchFamily="2" charset="2"/>
              <a:buChar char="v"/>
            </a:pPr>
            <a:r>
              <a:rPr lang="en-IN" sz="2400" dirty="0" smtClean="0">
                <a:latin typeface="Times New Roman" pitchFamily="18" charset="0"/>
                <a:cs typeface="Times New Roman" pitchFamily="18" charset="0"/>
              </a:rPr>
              <a:t>These could be chosen by children and teachers together: </a:t>
            </a:r>
            <a:r>
              <a:rPr lang="en-IN" sz="2400" b="1" dirty="0" smtClean="0">
                <a:solidFill>
                  <a:srgbClr val="FF0000"/>
                </a:solidFill>
                <a:latin typeface="Times New Roman" pitchFamily="18" charset="0"/>
                <a:cs typeface="Times New Roman" pitchFamily="18" charset="0"/>
              </a:rPr>
              <a:t>pictures, rhymes, stories, etc</a:t>
            </a:r>
            <a:r>
              <a:rPr lang="en-IN" sz="2400" dirty="0" smtClean="0">
                <a:solidFill>
                  <a:srgbClr val="FF0000"/>
                </a:solidFill>
                <a:latin typeface="Times New Roman" pitchFamily="18" charset="0"/>
                <a:cs typeface="Times New Roman" pitchFamily="18" charset="0"/>
              </a:rPr>
              <a:t>., </a:t>
            </a:r>
            <a:r>
              <a:rPr lang="en-IN" sz="2400" dirty="0" smtClean="0">
                <a:latin typeface="Times New Roman" pitchFamily="18" charset="0"/>
                <a:cs typeface="Times New Roman" pitchFamily="18" charset="0"/>
              </a:rPr>
              <a:t>which may be changed from time to time</a:t>
            </a:r>
            <a:endParaRPr lang="en-US" sz="2400" dirty="0">
              <a:latin typeface="Times New Roman" pitchFamily="18" charset="0"/>
              <a:cs typeface="Times New Roman" pitchFamily="18" charset="0"/>
            </a:endParaRPr>
          </a:p>
        </p:txBody>
      </p:sp>
      <p:sp>
        <p:nvSpPr>
          <p:cNvPr id="2" name="Title 1"/>
          <p:cNvSpPr>
            <a:spLocks noGrp="1"/>
          </p:cNvSpPr>
          <p:nvPr>
            <p:ph type="title"/>
          </p:nvPr>
        </p:nvSpPr>
        <p:spPr>
          <a:xfrm>
            <a:off x="457200" y="274638"/>
            <a:ext cx="8229600" cy="639762"/>
          </a:xfrm>
        </p:spPr>
        <p:txBody>
          <a:bodyPr>
            <a:normAutofit fontScale="90000"/>
          </a:bodyPr>
          <a:lstStyle/>
          <a:p>
            <a:pPr algn="ctr"/>
            <a:r>
              <a:rPr lang="en-IN" sz="3100" b="1" dirty="0" smtClean="0">
                <a:latin typeface="Times New Roman" pitchFamily="18" charset="0"/>
                <a:cs typeface="Times New Roman" pitchFamily="18" charset="0"/>
              </a:rPr>
              <a:t/>
            </a:r>
            <a:br>
              <a:rPr lang="en-IN" sz="3100" b="1" dirty="0" smtClean="0">
                <a:latin typeface="Times New Roman" pitchFamily="18" charset="0"/>
                <a:cs typeface="Times New Roman" pitchFamily="18" charset="0"/>
              </a:rPr>
            </a:br>
            <a:r>
              <a:rPr lang="en-IN" sz="3100" b="1" dirty="0" smtClean="0">
                <a:solidFill>
                  <a:srgbClr val="00B050"/>
                </a:solidFill>
                <a:latin typeface="Times New Roman" pitchFamily="18" charset="0"/>
                <a:cs typeface="Times New Roman" pitchFamily="18" charset="0"/>
              </a:rPr>
              <a:t>PRINT RICH ENVIRONMENT</a:t>
            </a:r>
            <a:r>
              <a:rPr lang="en-US" dirty="0" smtClean="0"/>
              <a:t/>
            </a:r>
            <a:br>
              <a:rPr lang="en-US" dirty="0" smtClean="0"/>
            </a:br>
            <a:endParaRPr lang="en-US" dirty="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14400"/>
            <a:ext cx="8229600" cy="5211763"/>
          </a:xfrm>
        </p:spPr>
        <p:txBody>
          <a:bodyPr>
            <a:normAutofit lnSpcReduction="10000"/>
          </a:bodyPr>
          <a:lstStyle/>
          <a:p>
            <a:pPr>
              <a:buNone/>
            </a:pPr>
            <a:endParaRPr lang="en-US" dirty="0" smtClean="0"/>
          </a:p>
          <a:p>
            <a:pPr lvl="0" algn="just"/>
            <a:r>
              <a:rPr lang="en-IN" sz="2400" dirty="0" smtClean="0">
                <a:latin typeface="Times New Roman" pitchFamily="18" charset="0"/>
                <a:cs typeface="Times New Roman" pitchFamily="18" charset="0"/>
              </a:rPr>
              <a:t>Give sufficient time to children </a:t>
            </a:r>
            <a:r>
              <a:rPr lang="en-IN" sz="2400" b="1" dirty="0" smtClean="0">
                <a:solidFill>
                  <a:srgbClr val="FF0000"/>
                </a:solidFill>
                <a:latin typeface="Times New Roman" pitchFamily="18" charset="0"/>
                <a:cs typeface="Times New Roman" pitchFamily="18" charset="0"/>
              </a:rPr>
              <a:t>to observe the pictures</a:t>
            </a:r>
            <a:r>
              <a:rPr lang="en-IN" sz="2400" dirty="0" smtClean="0">
                <a:solidFill>
                  <a:srgbClr val="FF0000"/>
                </a:solidFill>
                <a:latin typeface="Times New Roman" pitchFamily="18" charset="0"/>
                <a:cs typeface="Times New Roman" pitchFamily="18" charset="0"/>
              </a:rPr>
              <a:t>.</a:t>
            </a:r>
            <a:endParaRPr lang="en-US" sz="2400" dirty="0" smtClean="0">
              <a:solidFill>
                <a:srgbClr val="FF0000"/>
              </a:solidFill>
              <a:latin typeface="Times New Roman" pitchFamily="18" charset="0"/>
              <a:cs typeface="Times New Roman" pitchFamily="18" charset="0"/>
            </a:endParaRPr>
          </a:p>
          <a:p>
            <a:pPr algn="just">
              <a:buNone/>
            </a:pPr>
            <a:r>
              <a:rPr lang="en-IN" sz="2400" dirty="0" smtClean="0">
                <a:latin typeface="Times New Roman" pitchFamily="18" charset="0"/>
                <a:cs typeface="Times New Roman" pitchFamily="18" charset="0"/>
              </a:rPr>
              <a:t> </a:t>
            </a:r>
            <a:endParaRPr lang="en-US" sz="2400" dirty="0" smtClean="0">
              <a:latin typeface="Times New Roman" pitchFamily="18" charset="0"/>
              <a:cs typeface="Times New Roman" pitchFamily="18" charset="0"/>
            </a:endParaRPr>
          </a:p>
          <a:p>
            <a:pPr lvl="0" algn="just"/>
            <a:r>
              <a:rPr lang="en-IN" sz="2400" b="1" dirty="0" smtClean="0">
                <a:solidFill>
                  <a:srgbClr val="FF0000"/>
                </a:solidFill>
                <a:latin typeface="Times New Roman" pitchFamily="18" charset="0"/>
                <a:cs typeface="Times New Roman" pitchFamily="18" charset="0"/>
              </a:rPr>
              <a:t>Pictures/posters</a:t>
            </a:r>
            <a:r>
              <a:rPr lang="en-IN" sz="2400" dirty="0" smtClean="0">
                <a:latin typeface="Times New Roman" pitchFamily="18" charset="0"/>
                <a:cs typeface="Times New Roman" pitchFamily="18" charset="0"/>
              </a:rPr>
              <a:t> give children the opportunity </a:t>
            </a:r>
            <a:r>
              <a:rPr lang="en-IN" sz="2400" b="1" dirty="0" smtClean="0">
                <a:solidFill>
                  <a:srgbClr val="FF0000"/>
                </a:solidFill>
                <a:latin typeface="Times New Roman" pitchFamily="18" charset="0"/>
                <a:cs typeface="Times New Roman" pitchFamily="18" charset="0"/>
              </a:rPr>
              <a:t>to talk about things, persons and happenings.</a:t>
            </a:r>
            <a:endParaRPr lang="en-US" sz="2400" b="1" dirty="0" smtClean="0">
              <a:solidFill>
                <a:srgbClr val="FF0000"/>
              </a:solidFill>
              <a:latin typeface="Times New Roman" pitchFamily="18" charset="0"/>
              <a:cs typeface="Times New Roman" pitchFamily="18" charset="0"/>
            </a:endParaRPr>
          </a:p>
          <a:p>
            <a:pPr algn="just">
              <a:buNone/>
            </a:pPr>
            <a:r>
              <a:rPr lang="en-IN" sz="2400" dirty="0" smtClean="0">
                <a:latin typeface="Times New Roman" pitchFamily="18" charset="0"/>
                <a:cs typeface="Times New Roman" pitchFamily="18" charset="0"/>
              </a:rPr>
              <a:t> </a:t>
            </a:r>
            <a:endParaRPr lang="en-US" sz="2400" dirty="0" smtClean="0">
              <a:latin typeface="Times New Roman" pitchFamily="18" charset="0"/>
              <a:cs typeface="Times New Roman" pitchFamily="18" charset="0"/>
            </a:endParaRPr>
          </a:p>
          <a:p>
            <a:pPr lvl="0" algn="just"/>
            <a:r>
              <a:rPr lang="en-IN" sz="2400" dirty="0" smtClean="0">
                <a:latin typeface="Times New Roman" pitchFamily="18" charset="0"/>
                <a:cs typeface="Times New Roman" pitchFamily="18" charset="0"/>
              </a:rPr>
              <a:t>Give space to the </a:t>
            </a:r>
            <a:r>
              <a:rPr lang="en-IN" sz="2400" b="1" dirty="0" smtClean="0">
                <a:solidFill>
                  <a:srgbClr val="FF0000"/>
                </a:solidFill>
                <a:latin typeface="Times New Roman" pitchFamily="18" charset="0"/>
                <a:cs typeface="Times New Roman" pitchFamily="18" charset="0"/>
              </a:rPr>
              <a:t>imaginative world and creativity of children</a:t>
            </a:r>
            <a:r>
              <a:rPr lang="en-IN" sz="2400" b="1" dirty="0" smtClean="0">
                <a:latin typeface="Times New Roman" pitchFamily="18" charset="0"/>
                <a:cs typeface="Times New Roman" pitchFamily="18" charset="0"/>
              </a:rPr>
              <a:t> </a:t>
            </a:r>
            <a:r>
              <a:rPr lang="en-IN" sz="2400" dirty="0" smtClean="0">
                <a:latin typeface="Times New Roman" pitchFamily="18" charset="0"/>
                <a:cs typeface="Times New Roman" pitchFamily="18" charset="0"/>
              </a:rPr>
              <a:t>in the class, encourage them to create their </a:t>
            </a:r>
            <a:r>
              <a:rPr lang="en-IN" sz="2400" b="1" dirty="0" smtClean="0">
                <a:solidFill>
                  <a:srgbClr val="FF0000"/>
                </a:solidFill>
                <a:latin typeface="Times New Roman" pitchFamily="18" charset="0"/>
                <a:cs typeface="Times New Roman" pitchFamily="18" charset="0"/>
              </a:rPr>
              <a:t>own poems, stories and dialogues.</a:t>
            </a:r>
          </a:p>
          <a:p>
            <a:pPr lvl="0" algn="just"/>
            <a:endParaRPr lang="en-US" sz="2400" dirty="0" smtClean="0">
              <a:latin typeface="Times New Roman" pitchFamily="18" charset="0"/>
              <a:cs typeface="Times New Roman" pitchFamily="18" charset="0"/>
            </a:endParaRPr>
          </a:p>
          <a:p>
            <a:pPr lvl="0" algn="just"/>
            <a:r>
              <a:rPr lang="en-IN" sz="2400" dirty="0" smtClean="0">
                <a:latin typeface="Times New Roman" pitchFamily="18" charset="0"/>
                <a:cs typeface="Times New Roman" pitchFamily="18" charset="0"/>
              </a:rPr>
              <a:t>Encourage children to express themselves and </a:t>
            </a:r>
            <a:r>
              <a:rPr lang="en-IN" sz="2400" b="1" dirty="0" smtClean="0">
                <a:solidFill>
                  <a:srgbClr val="FF0000"/>
                </a:solidFill>
                <a:latin typeface="Times New Roman" pitchFamily="18" charset="0"/>
                <a:cs typeface="Times New Roman" pitchFamily="18" charset="0"/>
              </a:rPr>
              <a:t>write on the basis of pictures</a:t>
            </a:r>
            <a:r>
              <a:rPr lang="en-IN" sz="2400" dirty="0" smtClean="0">
                <a:latin typeface="Times New Roman" pitchFamily="18" charset="0"/>
                <a:cs typeface="Times New Roman" pitchFamily="18" charset="0"/>
              </a:rPr>
              <a:t>. This writing may include just drawing lines, invented spelling or conventional writing.</a:t>
            </a:r>
            <a:endParaRPr lang="en-US" sz="2400" dirty="0" smtClean="0">
              <a:latin typeface="Times New Roman" pitchFamily="18" charset="0"/>
              <a:cs typeface="Times New Roman" pitchFamily="18" charset="0"/>
            </a:endParaRPr>
          </a:p>
          <a:p>
            <a:endParaRPr lang="en-US" dirty="0"/>
          </a:p>
        </p:txBody>
      </p:sp>
      <p:sp>
        <p:nvSpPr>
          <p:cNvPr id="2" name="Title 1"/>
          <p:cNvSpPr>
            <a:spLocks noGrp="1"/>
          </p:cNvSpPr>
          <p:nvPr>
            <p:ph type="title"/>
          </p:nvPr>
        </p:nvSpPr>
        <p:spPr>
          <a:xfrm>
            <a:off x="457200" y="274638"/>
            <a:ext cx="8229600" cy="639762"/>
          </a:xfrm>
        </p:spPr>
        <p:txBody>
          <a:bodyPr>
            <a:normAutofit fontScale="90000"/>
          </a:bodyPr>
          <a:lstStyle/>
          <a:p>
            <a:pPr algn="ctr"/>
            <a:r>
              <a:rPr lang="en-IN" sz="2700" b="1" dirty="0" smtClean="0">
                <a:solidFill>
                  <a:srgbClr val="00B050"/>
                </a:solidFill>
                <a:latin typeface="Times New Roman" pitchFamily="18" charset="0"/>
                <a:cs typeface="Times New Roman" pitchFamily="18" charset="0"/>
              </a:rPr>
              <a:t>The following are some suggestions</a:t>
            </a:r>
            <a:r>
              <a:rPr lang="en-US" sz="2800" b="1" dirty="0" smtClean="0">
                <a:latin typeface="Times New Roman" pitchFamily="18" charset="0"/>
                <a:cs typeface="Times New Roman" pitchFamily="18" charset="0"/>
              </a:rPr>
              <a:t/>
            </a:r>
            <a:br>
              <a:rPr lang="en-US" sz="2800" b="1" dirty="0" smtClean="0">
                <a:latin typeface="Times New Roman" pitchFamily="18" charset="0"/>
                <a:cs typeface="Times New Roman" pitchFamily="18" charset="0"/>
              </a:rPr>
            </a:br>
            <a:endParaRPr lang="en-US" sz="28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90600"/>
            <a:ext cx="8229600" cy="5135563"/>
          </a:xfrm>
        </p:spPr>
        <p:txBody>
          <a:bodyPr/>
          <a:lstStyle/>
          <a:p>
            <a:pPr>
              <a:buNone/>
            </a:pPr>
            <a:r>
              <a:rPr lang="en-IN" sz="2400" b="1" i="1" dirty="0" smtClean="0">
                <a:solidFill>
                  <a:srgbClr val="00B050"/>
                </a:solidFill>
                <a:latin typeface="Times New Roman" pitchFamily="18" charset="0"/>
                <a:cs typeface="Times New Roman" pitchFamily="18" charset="0"/>
              </a:rPr>
              <a:t>In our textbooks.......</a:t>
            </a:r>
          </a:p>
          <a:p>
            <a:pPr>
              <a:buNone/>
            </a:pPr>
            <a:endParaRPr lang="en-US" dirty="0" smtClean="0"/>
          </a:p>
          <a:p>
            <a:endParaRPr lang="en-US" dirty="0"/>
          </a:p>
        </p:txBody>
      </p:sp>
      <p:sp>
        <p:nvSpPr>
          <p:cNvPr id="2" name="Title 1"/>
          <p:cNvSpPr>
            <a:spLocks noGrp="1"/>
          </p:cNvSpPr>
          <p:nvPr>
            <p:ph type="title"/>
          </p:nvPr>
        </p:nvSpPr>
        <p:spPr>
          <a:xfrm>
            <a:off x="0" y="228600"/>
            <a:ext cx="8610600" cy="457200"/>
          </a:xfrm>
        </p:spPr>
        <p:txBody>
          <a:bodyPr>
            <a:noAutofit/>
          </a:bodyPr>
          <a:lstStyle/>
          <a:p>
            <a:pPr algn="ctr"/>
            <a:r>
              <a:rPr lang="en-IN" sz="2400" b="1" dirty="0" smtClean="0">
                <a:solidFill>
                  <a:srgbClr val="00B050"/>
                </a:solidFill>
                <a:latin typeface="Times New Roman" pitchFamily="18" charset="0"/>
                <a:cs typeface="Times New Roman" pitchFamily="18" charset="0"/>
              </a:rPr>
              <a:t>PRINT RICH ENVIRONMENT</a:t>
            </a:r>
            <a:r>
              <a:rPr lang="en-US" sz="2800" dirty="0" smtClean="0">
                <a:latin typeface="Times New Roman" pitchFamily="18" charset="0"/>
                <a:cs typeface="Times New Roman" pitchFamily="18" charset="0"/>
              </a:rPr>
              <a:t/>
            </a:r>
            <a:br>
              <a:rPr lang="en-US" sz="2800" dirty="0" smtClean="0">
                <a:latin typeface="Times New Roman" pitchFamily="18" charset="0"/>
                <a:cs typeface="Times New Roman" pitchFamily="18" charset="0"/>
              </a:rPr>
            </a:br>
            <a:endParaRPr lang="en-US" sz="2800" dirty="0">
              <a:latin typeface="Times New Roman" pitchFamily="18" charset="0"/>
              <a:cs typeface="Times New Roman" pitchFamily="18" charset="0"/>
            </a:endParaRPr>
          </a:p>
        </p:txBody>
      </p:sp>
      <p:graphicFrame>
        <p:nvGraphicFramePr>
          <p:cNvPr id="6" name="Table 5"/>
          <p:cNvGraphicFramePr>
            <a:graphicFrameLocks noGrp="1"/>
          </p:cNvGraphicFramePr>
          <p:nvPr/>
        </p:nvGraphicFramePr>
        <p:xfrm>
          <a:off x="609598" y="1524000"/>
          <a:ext cx="7924802" cy="4495800"/>
        </p:xfrm>
        <a:graphic>
          <a:graphicData uri="http://schemas.openxmlformats.org/drawingml/2006/table">
            <a:tbl>
              <a:tblPr firstRow="1" bandRow="1">
                <a:tableStyleId>{5C22544A-7EE6-4342-B048-85BDC9FD1C3A}</a:tableStyleId>
              </a:tblPr>
              <a:tblGrid>
                <a:gridCol w="3101009"/>
                <a:gridCol w="4823793"/>
              </a:tblGrid>
              <a:tr h="2247900">
                <a:tc>
                  <a:txBody>
                    <a:bodyPr/>
                    <a:lstStyle/>
                    <a:p>
                      <a:pPr marL="0" marR="20955" algn="just">
                        <a:lnSpc>
                          <a:spcPct val="115000"/>
                        </a:lnSpc>
                        <a:spcBef>
                          <a:spcPts val="0"/>
                        </a:spcBef>
                        <a:spcAft>
                          <a:spcPts val="0"/>
                        </a:spcAft>
                        <a:tabLst>
                          <a:tab pos="863600" algn="l"/>
                          <a:tab pos="5715000" algn="l"/>
                          <a:tab pos="6343650" algn="l"/>
                        </a:tabLst>
                      </a:pPr>
                      <a:r>
                        <a:rPr lang="en-IN" sz="1600" i="1" dirty="0">
                          <a:solidFill>
                            <a:schemeClr val="tx1"/>
                          </a:solidFill>
                          <a:latin typeface="Times New Roman"/>
                          <a:ea typeface="Arial"/>
                        </a:rPr>
                        <a:t>Class : I, II and III</a:t>
                      </a:r>
                      <a:endParaRPr lang="en-US" sz="1600" dirty="0">
                        <a:solidFill>
                          <a:schemeClr val="tx1"/>
                        </a:solidFill>
                        <a:latin typeface="Times New Roman"/>
                        <a:ea typeface="Times New Roman"/>
                      </a:endParaRPr>
                    </a:p>
                    <a:p>
                      <a:pPr marL="0" marR="20955" algn="just">
                        <a:lnSpc>
                          <a:spcPct val="115000"/>
                        </a:lnSpc>
                        <a:spcBef>
                          <a:spcPts val="0"/>
                        </a:spcBef>
                        <a:spcAft>
                          <a:spcPts val="0"/>
                        </a:spcAft>
                        <a:tabLst>
                          <a:tab pos="863600" algn="l"/>
                          <a:tab pos="5715000" algn="l"/>
                          <a:tab pos="6343650" algn="l"/>
                        </a:tabLst>
                      </a:pPr>
                      <a:r>
                        <a:rPr lang="en-IN" sz="1600" i="1" dirty="0">
                          <a:solidFill>
                            <a:schemeClr val="tx1"/>
                          </a:solidFill>
                          <a:latin typeface="Times New Roman"/>
                          <a:ea typeface="Arial"/>
                        </a:rPr>
                        <a:t>Term : All the terms</a:t>
                      </a:r>
                      <a:endParaRPr lang="en-US" sz="1600" dirty="0">
                        <a:solidFill>
                          <a:schemeClr val="tx1"/>
                        </a:solidFill>
                        <a:latin typeface="Times New Roman"/>
                        <a:ea typeface="Times New Roman"/>
                      </a:endParaRPr>
                    </a:p>
                    <a:p>
                      <a:pPr marL="0" marR="20955" algn="just">
                        <a:lnSpc>
                          <a:spcPct val="115000"/>
                        </a:lnSpc>
                        <a:spcBef>
                          <a:spcPts val="0"/>
                        </a:spcBef>
                        <a:spcAft>
                          <a:spcPts val="0"/>
                        </a:spcAft>
                        <a:tabLst>
                          <a:tab pos="863600" algn="l"/>
                          <a:tab pos="5715000" algn="l"/>
                          <a:tab pos="6343650" algn="l"/>
                        </a:tabLst>
                      </a:pPr>
                      <a:r>
                        <a:rPr lang="en-IN" sz="1600" i="1" dirty="0">
                          <a:solidFill>
                            <a:schemeClr val="tx1"/>
                          </a:solidFill>
                          <a:latin typeface="Times New Roman"/>
                          <a:ea typeface="Arial"/>
                        </a:rPr>
                        <a:t>Unit : In all the units</a:t>
                      </a:r>
                      <a:endParaRPr lang="en-US" sz="1600" dirty="0">
                        <a:solidFill>
                          <a:schemeClr val="tx1"/>
                        </a:solidFill>
                        <a:latin typeface="Times New Roman"/>
                        <a:ea typeface="Times New Roman"/>
                      </a:endParaRPr>
                    </a:p>
                  </a:txBody>
                  <a:tcPr marL="68580" marR="68580" marT="0" marB="0"/>
                </a:tc>
                <a:tc>
                  <a:txBody>
                    <a:bodyPr/>
                    <a:lstStyle/>
                    <a:p>
                      <a:pPr marL="0" marR="0" algn="just">
                        <a:lnSpc>
                          <a:spcPct val="115000"/>
                        </a:lnSpc>
                        <a:spcBef>
                          <a:spcPts val="0"/>
                        </a:spcBef>
                        <a:spcAft>
                          <a:spcPts val="0"/>
                        </a:spcAft>
                        <a:tabLst>
                          <a:tab pos="863600" algn="l"/>
                          <a:tab pos="5715000" algn="l"/>
                          <a:tab pos="6343650" algn="l"/>
                        </a:tabLst>
                      </a:pPr>
                      <a:r>
                        <a:rPr lang="en-IN" sz="1800" i="1" dirty="0">
                          <a:solidFill>
                            <a:schemeClr val="tx1"/>
                          </a:solidFill>
                          <a:latin typeface="Times New Roman"/>
                          <a:ea typeface="Arial"/>
                        </a:rPr>
                        <a:t>‘</a:t>
                      </a:r>
                      <a:r>
                        <a:rPr lang="en-IN" sz="1800" b="1" i="1" dirty="0">
                          <a:solidFill>
                            <a:schemeClr val="tx1"/>
                          </a:solidFill>
                          <a:latin typeface="Times New Roman"/>
                          <a:ea typeface="Arial"/>
                        </a:rPr>
                        <a:t>Look and Say’</a:t>
                      </a:r>
                      <a:endParaRPr lang="en-US" sz="1800" dirty="0">
                        <a:solidFill>
                          <a:schemeClr val="tx1"/>
                        </a:solidFill>
                        <a:latin typeface="Times New Roman"/>
                        <a:ea typeface="Times New Roman"/>
                      </a:endParaRPr>
                    </a:p>
                    <a:p>
                      <a:pPr marL="0" marR="0" algn="just">
                        <a:lnSpc>
                          <a:spcPct val="115000"/>
                        </a:lnSpc>
                        <a:spcBef>
                          <a:spcPts val="0"/>
                        </a:spcBef>
                        <a:spcAft>
                          <a:spcPts val="0"/>
                        </a:spcAft>
                        <a:tabLst>
                          <a:tab pos="863600" algn="l"/>
                          <a:tab pos="5715000" algn="l"/>
                          <a:tab pos="6343650" algn="l"/>
                        </a:tabLst>
                      </a:pPr>
                      <a:r>
                        <a:rPr lang="en-IN" sz="1800" b="0" i="0" u="none" dirty="0">
                          <a:solidFill>
                            <a:schemeClr val="tx1"/>
                          </a:solidFill>
                          <a:latin typeface="Times New Roman"/>
                          <a:ea typeface="Arial"/>
                        </a:rPr>
                        <a:t>The teacher gives sufficient time for the pupils </a:t>
                      </a:r>
                      <a:r>
                        <a:rPr lang="en-IN" sz="1800" b="1" i="0" u="none" dirty="0">
                          <a:solidFill>
                            <a:schemeClr val="tx1"/>
                          </a:solidFill>
                          <a:latin typeface="Times New Roman"/>
                          <a:ea typeface="Arial"/>
                        </a:rPr>
                        <a:t>to observe </a:t>
                      </a:r>
                      <a:r>
                        <a:rPr lang="en-IN" sz="1800" b="1" i="0" u="none" dirty="0" smtClean="0">
                          <a:solidFill>
                            <a:schemeClr val="tx1"/>
                          </a:solidFill>
                          <a:latin typeface="Times New Roman"/>
                          <a:ea typeface="Arial"/>
                        </a:rPr>
                        <a:t>the </a:t>
                      </a:r>
                      <a:r>
                        <a:rPr lang="en-IN" sz="1800" b="1" i="0" u="none" dirty="0">
                          <a:solidFill>
                            <a:schemeClr val="tx1"/>
                          </a:solidFill>
                          <a:latin typeface="Times New Roman"/>
                          <a:ea typeface="Arial"/>
                        </a:rPr>
                        <a:t>pictures</a:t>
                      </a:r>
                      <a:r>
                        <a:rPr lang="en-IN" sz="1800" b="0" i="0" u="none" dirty="0">
                          <a:solidFill>
                            <a:schemeClr val="tx1"/>
                          </a:solidFill>
                          <a:latin typeface="Times New Roman"/>
                          <a:ea typeface="Arial"/>
                        </a:rPr>
                        <a:t> and asks them to name the pictures. </a:t>
                      </a:r>
                      <a:endParaRPr lang="en-US" sz="1800" b="0" i="0" u="none" dirty="0">
                        <a:solidFill>
                          <a:schemeClr val="tx1"/>
                        </a:solidFill>
                        <a:latin typeface="Times New Roman"/>
                        <a:ea typeface="Times New Roman"/>
                      </a:endParaRPr>
                    </a:p>
                  </a:txBody>
                  <a:tcPr marL="68580" marR="68580" marT="0" marB="0"/>
                </a:tc>
              </a:tr>
              <a:tr h="2247900">
                <a:tc>
                  <a:txBody>
                    <a:bodyPr/>
                    <a:lstStyle/>
                    <a:p>
                      <a:pPr marL="0" marR="20955" algn="just">
                        <a:lnSpc>
                          <a:spcPct val="115000"/>
                        </a:lnSpc>
                        <a:spcBef>
                          <a:spcPts val="0"/>
                        </a:spcBef>
                        <a:spcAft>
                          <a:spcPts val="0"/>
                        </a:spcAft>
                        <a:tabLst>
                          <a:tab pos="863600" algn="l"/>
                          <a:tab pos="5715000" algn="l"/>
                          <a:tab pos="6343650" algn="l"/>
                        </a:tabLst>
                      </a:pPr>
                      <a:r>
                        <a:rPr lang="en-IN" sz="1600" i="1" dirty="0">
                          <a:solidFill>
                            <a:schemeClr val="tx1"/>
                          </a:solidFill>
                          <a:latin typeface="Times New Roman"/>
                          <a:ea typeface="Arial"/>
                        </a:rPr>
                        <a:t>Class : III</a:t>
                      </a:r>
                      <a:endParaRPr lang="en-US" sz="1600" dirty="0">
                        <a:solidFill>
                          <a:schemeClr val="tx1"/>
                        </a:solidFill>
                        <a:latin typeface="Times New Roman"/>
                        <a:ea typeface="Times New Roman"/>
                      </a:endParaRPr>
                    </a:p>
                    <a:p>
                      <a:pPr marL="0" marR="20955" algn="just">
                        <a:lnSpc>
                          <a:spcPct val="115000"/>
                        </a:lnSpc>
                        <a:spcBef>
                          <a:spcPts val="0"/>
                        </a:spcBef>
                        <a:spcAft>
                          <a:spcPts val="0"/>
                        </a:spcAft>
                        <a:tabLst>
                          <a:tab pos="863600" algn="l"/>
                          <a:tab pos="5715000" algn="l"/>
                          <a:tab pos="6343650" algn="l"/>
                        </a:tabLst>
                      </a:pPr>
                      <a:r>
                        <a:rPr lang="en-IN" sz="1600" i="1" dirty="0">
                          <a:solidFill>
                            <a:schemeClr val="tx1"/>
                          </a:solidFill>
                          <a:latin typeface="Times New Roman"/>
                          <a:ea typeface="Arial"/>
                        </a:rPr>
                        <a:t>Term : III</a:t>
                      </a:r>
                      <a:endParaRPr lang="en-US" sz="1600" dirty="0">
                        <a:solidFill>
                          <a:schemeClr val="tx1"/>
                        </a:solidFill>
                        <a:latin typeface="Times New Roman"/>
                        <a:ea typeface="Times New Roman"/>
                      </a:endParaRPr>
                    </a:p>
                    <a:p>
                      <a:pPr marL="0" marR="20955" algn="just">
                        <a:lnSpc>
                          <a:spcPct val="115000"/>
                        </a:lnSpc>
                        <a:spcBef>
                          <a:spcPts val="0"/>
                        </a:spcBef>
                        <a:spcAft>
                          <a:spcPts val="0"/>
                        </a:spcAft>
                        <a:tabLst>
                          <a:tab pos="863600" algn="l"/>
                          <a:tab pos="5715000" algn="l"/>
                          <a:tab pos="6343650" algn="l"/>
                        </a:tabLst>
                      </a:pPr>
                      <a:r>
                        <a:rPr lang="en-IN" sz="1600" i="1" dirty="0">
                          <a:solidFill>
                            <a:schemeClr val="tx1"/>
                          </a:solidFill>
                          <a:latin typeface="Times New Roman"/>
                          <a:ea typeface="Arial"/>
                        </a:rPr>
                        <a:t>Unit : At the end of each unit</a:t>
                      </a:r>
                      <a:endParaRPr lang="en-US" sz="1600" dirty="0">
                        <a:solidFill>
                          <a:schemeClr val="tx1"/>
                        </a:solidFill>
                        <a:latin typeface="Times New Roman"/>
                        <a:ea typeface="Times New Roman"/>
                      </a:endParaRPr>
                    </a:p>
                  </a:txBody>
                  <a:tcPr marL="68580" marR="68580" marT="0" marB="0"/>
                </a:tc>
                <a:tc>
                  <a:txBody>
                    <a:bodyPr/>
                    <a:lstStyle/>
                    <a:p>
                      <a:pPr marL="0" marR="749300" algn="just">
                        <a:lnSpc>
                          <a:spcPct val="115000"/>
                        </a:lnSpc>
                        <a:spcBef>
                          <a:spcPts val="0"/>
                        </a:spcBef>
                        <a:spcAft>
                          <a:spcPts val="0"/>
                        </a:spcAft>
                        <a:tabLst>
                          <a:tab pos="863600" algn="l"/>
                          <a:tab pos="5715000" algn="l"/>
                          <a:tab pos="6343650" algn="l"/>
                        </a:tabLst>
                      </a:pPr>
                      <a:r>
                        <a:rPr lang="en-IN" sz="1800" i="1" dirty="0">
                          <a:solidFill>
                            <a:schemeClr val="tx1"/>
                          </a:solidFill>
                          <a:latin typeface="Times New Roman"/>
                          <a:ea typeface="Arial"/>
                        </a:rPr>
                        <a:t>‘</a:t>
                      </a:r>
                      <a:r>
                        <a:rPr lang="en-IN" sz="1800" b="1" i="1" dirty="0">
                          <a:solidFill>
                            <a:schemeClr val="tx1"/>
                          </a:solidFill>
                          <a:latin typeface="Times New Roman"/>
                          <a:ea typeface="Arial"/>
                        </a:rPr>
                        <a:t>Big Picture’</a:t>
                      </a:r>
                      <a:endParaRPr lang="en-US" sz="1800" dirty="0">
                        <a:solidFill>
                          <a:schemeClr val="tx1"/>
                        </a:solidFill>
                        <a:latin typeface="Times New Roman"/>
                        <a:ea typeface="Times New Roman"/>
                      </a:endParaRPr>
                    </a:p>
                    <a:p>
                      <a:pPr marL="0" marR="0" algn="just">
                        <a:lnSpc>
                          <a:spcPct val="115000"/>
                        </a:lnSpc>
                        <a:spcBef>
                          <a:spcPts val="0"/>
                        </a:spcBef>
                        <a:spcAft>
                          <a:spcPts val="0"/>
                        </a:spcAft>
                        <a:tabLst>
                          <a:tab pos="863600" algn="l"/>
                          <a:tab pos="5715000" algn="l"/>
                          <a:tab pos="6343650" algn="l"/>
                        </a:tabLst>
                      </a:pPr>
                      <a:r>
                        <a:rPr lang="en-IN" sz="1800" i="1" dirty="0">
                          <a:solidFill>
                            <a:schemeClr val="tx1"/>
                          </a:solidFill>
                          <a:latin typeface="Times New Roman"/>
                          <a:ea typeface="Arial"/>
                        </a:rPr>
                        <a:t>Big pictures give pupils the opportunities </a:t>
                      </a:r>
                      <a:r>
                        <a:rPr lang="en-IN" sz="1800" b="1" i="1" dirty="0">
                          <a:solidFill>
                            <a:schemeClr val="tx1"/>
                          </a:solidFill>
                          <a:latin typeface="Times New Roman"/>
                          <a:ea typeface="Arial"/>
                        </a:rPr>
                        <a:t>to talk about things, persons and happenings.</a:t>
                      </a:r>
                      <a:r>
                        <a:rPr lang="en-IN" sz="1800" i="1" dirty="0">
                          <a:solidFill>
                            <a:schemeClr val="tx1"/>
                          </a:solidFill>
                          <a:latin typeface="Times New Roman"/>
                          <a:ea typeface="Arial"/>
                        </a:rPr>
                        <a:t> This encourages the pupils to answer orally by practising the structure contextually in the class.</a:t>
                      </a:r>
                      <a:endParaRPr lang="en-US" sz="1800" dirty="0">
                        <a:solidFill>
                          <a:schemeClr val="tx1"/>
                        </a:solidFill>
                        <a:latin typeface="Times New Roman"/>
                        <a:ea typeface="Times New Roman"/>
                      </a:endParaRPr>
                    </a:p>
                    <a:p>
                      <a:pPr marL="0" marR="0" algn="just">
                        <a:lnSpc>
                          <a:spcPct val="115000"/>
                        </a:lnSpc>
                        <a:spcBef>
                          <a:spcPts val="0"/>
                        </a:spcBef>
                        <a:spcAft>
                          <a:spcPts val="0"/>
                        </a:spcAft>
                        <a:tabLst>
                          <a:tab pos="863600" algn="l"/>
                          <a:tab pos="5715000" algn="l"/>
                          <a:tab pos="6343650" algn="l"/>
                        </a:tabLst>
                      </a:pPr>
                      <a:r>
                        <a:rPr lang="en-IN" sz="1800" i="1" dirty="0">
                          <a:solidFill>
                            <a:schemeClr val="tx1"/>
                          </a:solidFill>
                          <a:latin typeface="Times New Roman"/>
                          <a:ea typeface="Arial"/>
                        </a:rPr>
                        <a:t>Example : (Page no. 123)</a:t>
                      </a:r>
                      <a:endParaRPr lang="en-US" sz="1800" dirty="0">
                        <a:solidFill>
                          <a:schemeClr val="tx1"/>
                        </a:solidFill>
                        <a:latin typeface="Times New Roman"/>
                        <a:ea typeface="Times New Roman"/>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2400" dirty="0" err="1" smtClean="0">
                <a:solidFill>
                  <a:srgbClr val="00B050"/>
                </a:solidFill>
                <a:latin typeface="Times New Roman" pitchFamily="18" charset="0"/>
                <a:cs typeface="Times New Roman" pitchFamily="18" charset="0"/>
              </a:rPr>
              <a:t>Contd</a:t>
            </a:r>
            <a:r>
              <a:rPr lang="en-US" sz="2400" dirty="0" smtClean="0">
                <a:solidFill>
                  <a:srgbClr val="00B050"/>
                </a:solidFill>
                <a:latin typeface="Times New Roman" pitchFamily="18" charset="0"/>
                <a:cs typeface="Times New Roman" pitchFamily="18" charset="0"/>
              </a:rPr>
              <a:t>….</a:t>
            </a:r>
            <a:endParaRPr lang="en-US" sz="2400" dirty="0">
              <a:solidFill>
                <a:srgbClr val="00B050"/>
              </a:solidFill>
              <a:latin typeface="Times New Roman" pitchFamily="18" charset="0"/>
              <a:cs typeface="Times New Roman" pitchFamily="18" charset="0"/>
            </a:endParaRPr>
          </a:p>
        </p:txBody>
      </p:sp>
      <p:pic>
        <p:nvPicPr>
          <p:cNvPr id="6" name="Content Placeholder 5"/>
          <p:cNvPicPr>
            <a:picLocks noGrp="1"/>
          </p:cNvPicPr>
          <p:nvPr>
            <p:ph idx="1"/>
          </p:nvPr>
        </p:nvPicPr>
        <p:blipFill>
          <a:blip r:embed="rId2"/>
          <a:srcRect l="27233" t="24590" r="45463" b="12295"/>
          <a:stretch>
            <a:fillRect/>
          </a:stretch>
        </p:blipFill>
        <p:spPr bwMode="auto">
          <a:xfrm>
            <a:off x="2830738" y="1481138"/>
            <a:ext cx="3482524" cy="4525962"/>
          </a:xfrm>
          <a:prstGeom prst="rect">
            <a:avLst/>
          </a:prstGeom>
          <a:noFill/>
          <a:ln w="3175">
            <a:solidFill>
              <a:schemeClr val="tx1"/>
            </a:solidFill>
            <a:miter lim="800000"/>
            <a:headEnd/>
            <a:tailEnd/>
          </a:ln>
        </p:spPr>
      </p:pic>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381001" y="533400"/>
          <a:ext cx="8305800" cy="5486400"/>
        </p:xfrm>
        <a:graphic>
          <a:graphicData uri="http://schemas.openxmlformats.org/drawingml/2006/table">
            <a:tbl>
              <a:tblPr firstRow="1" bandRow="1">
                <a:tableStyleId>{5C22544A-7EE6-4342-B048-85BDC9FD1C3A}</a:tableStyleId>
              </a:tblPr>
              <a:tblGrid>
                <a:gridCol w="2667000"/>
                <a:gridCol w="5638800"/>
              </a:tblGrid>
              <a:tr h="1235677">
                <a:tc>
                  <a:txBody>
                    <a:bodyPr/>
                    <a:lstStyle/>
                    <a:p>
                      <a:pPr marL="0" marR="20955" algn="just">
                        <a:lnSpc>
                          <a:spcPct val="115000"/>
                        </a:lnSpc>
                        <a:spcBef>
                          <a:spcPts val="0"/>
                        </a:spcBef>
                        <a:spcAft>
                          <a:spcPts val="0"/>
                        </a:spcAft>
                        <a:tabLst>
                          <a:tab pos="863600" algn="l"/>
                          <a:tab pos="5715000" algn="l"/>
                          <a:tab pos="6343650" algn="l"/>
                        </a:tabLst>
                      </a:pPr>
                      <a:r>
                        <a:rPr lang="en-IN" sz="1600" b="0" i="1" dirty="0">
                          <a:solidFill>
                            <a:schemeClr val="tx1"/>
                          </a:solidFill>
                          <a:latin typeface="Times New Roman"/>
                          <a:ea typeface="Arial"/>
                        </a:rPr>
                        <a:t>Class : III</a:t>
                      </a:r>
                      <a:endParaRPr lang="en-US" sz="1600" b="0" dirty="0">
                        <a:solidFill>
                          <a:schemeClr val="tx1"/>
                        </a:solidFill>
                        <a:latin typeface="Times New Roman"/>
                        <a:ea typeface="Times New Roman"/>
                      </a:endParaRPr>
                    </a:p>
                    <a:p>
                      <a:pPr marL="0" marR="20955" algn="just">
                        <a:lnSpc>
                          <a:spcPct val="115000"/>
                        </a:lnSpc>
                        <a:spcBef>
                          <a:spcPts val="0"/>
                        </a:spcBef>
                        <a:spcAft>
                          <a:spcPts val="0"/>
                        </a:spcAft>
                        <a:tabLst>
                          <a:tab pos="863600" algn="l"/>
                          <a:tab pos="5715000" algn="l"/>
                          <a:tab pos="6343650" algn="l"/>
                        </a:tabLst>
                      </a:pPr>
                      <a:r>
                        <a:rPr lang="en-IN" sz="1600" b="0" i="1" dirty="0">
                          <a:solidFill>
                            <a:schemeClr val="tx1"/>
                          </a:solidFill>
                          <a:latin typeface="Times New Roman"/>
                          <a:ea typeface="Arial"/>
                        </a:rPr>
                        <a:t>Term : All the terms</a:t>
                      </a:r>
                      <a:endParaRPr lang="en-US" sz="1600" b="0" dirty="0">
                        <a:solidFill>
                          <a:schemeClr val="tx1"/>
                        </a:solidFill>
                        <a:latin typeface="Times New Roman"/>
                        <a:ea typeface="Times New Roman"/>
                      </a:endParaRPr>
                    </a:p>
                    <a:p>
                      <a:pPr marL="0" marR="20955" algn="just">
                        <a:lnSpc>
                          <a:spcPct val="115000"/>
                        </a:lnSpc>
                        <a:spcBef>
                          <a:spcPts val="0"/>
                        </a:spcBef>
                        <a:spcAft>
                          <a:spcPts val="0"/>
                        </a:spcAft>
                        <a:tabLst>
                          <a:tab pos="863600" algn="l"/>
                          <a:tab pos="5715000" algn="l"/>
                          <a:tab pos="6343650" algn="l"/>
                        </a:tabLst>
                      </a:pPr>
                      <a:r>
                        <a:rPr lang="en-IN" sz="1600" b="0" i="1" dirty="0">
                          <a:solidFill>
                            <a:schemeClr val="tx1"/>
                          </a:solidFill>
                          <a:latin typeface="Times New Roman"/>
                          <a:ea typeface="Arial"/>
                        </a:rPr>
                        <a:t>Unit : At the end of all the units</a:t>
                      </a:r>
                      <a:endParaRPr lang="en-US" sz="1600" b="0" dirty="0">
                        <a:solidFill>
                          <a:schemeClr val="tx1"/>
                        </a:solidFill>
                        <a:latin typeface="Times New Roman"/>
                        <a:ea typeface="Times New Roman"/>
                      </a:endParaRPr>
                    </a:p>
                  </a:txBody>
                  <a:tcPr marL="68580" marR="68580" marT="0" marB="0"/>
                </a:tc>
                <a:tc>
                  <a:txBody>
                    <a:bodyPr/>
                    <a:lstStyle/>
                    <a:p>
                      <a:pPr marL="0" marR="749300" algn="just">
                        <a:lnSpc>
                          <a:spcPct val="115000"/>
                        </a:lnSpc>
                        <a:spcBef>
                          <a:spcPts val="0"/>
                        </a:spcBef>
                        <a:spcAft>
                          <a:spcPts val="0"/>
                        </a:spcAft>
                        <a:tabLst>
                          <a:tab pos="863600" algn="l"/>
                          <a:tab pos="5715000" algn="l"/>
                          <a:tab pos="6343650" algn="l"/>
                        </a:tabLst>
                      </a:pPr>
                      <a:r>
                        <a:rPr lang="en-IN" sz="1200" b="0" i="1" dirty="0">
                          <a:solidFill>
                            <a:schemeClr val="tx1"/>
                          </a:solidFill>
                          <a:latin typeface="Times New Roman"/>
                          <a:ea typeface="Arial"/>
                        </a:rPr>
                        <a:t>‘</a:t>
                      </a:r>
                      <a:r>
                        <a:rPr lang="en-IN" sz="1600" b="0" i="1" dirty="0">
                          <a:solidFill>
                            <a:schemeClr val="tx1"/>
                          </a:solidFill>
                          <a:latin typeface="Times New Roman"/>
                          <a:ea typeface="Arial"/>
                        </a:rPr>
                        <a:t>Let us make’</a:t>
                      </a:r>
                      <a:endParaRPr lang="en-US" sz="1600" b="0" dirty="0">
                        <a:solidFill>
                          <a:schemeClr val="tx1"/>
                        </a:solidFill>
                        <a:latin typeface="Times New Roman"/>
                        <a:ea typeface="Times New Roman"/>
                      </a:endParaRPr>
                    </a:p>
                    <a:p>
                      <a:pPr marL="0" marR="749300" algn="just">
                        <a:lnSpc>
                          <a:spcPct val="115000"/>
                        </a:lnSpc>
                        <a:spcBef>
                          <a:spcPts val="0"/>
                        </a:spcBef>
                        <a:spcAft>
                          <a:spcPts val="0"/>
                        </a:spcAft>
                        <a:tabLst>
                          <a:tab pos="863600" algn="l"/>
                          <a:tab pos="5715000" algn="l"/>
                          <a:tab pos="6343650" algn="l"/>
                        </a:tabLst>
                      </a:pPr>
                      <a:r>
                        <a:rPr lang="en-IN" sz="1600" b="0" i="1" dirty="0">
                          <a:solidFill>
                            <a:schemeClr val="tx1"/>
                          </a:solidFill>
                          <a:latin typeface="Times New Roman"/>
                          <a:ea typeface="Arial"/>
                        </a:rPr>
                        <a:t>This exercise </a:t>
                      </a:r>
                      <a:r>
                        <a:rPr lang="en-IN" sz="1600" b="1" i="1" dirty="0">
                          <a:solidFill>
                            <a:schemeClr val="tx1"/>
                          </a:solidFill>
                          <a:latin typeface="Times New Roman"/>
                          <a:ea typeface="Arial"/>
                        </a:rPr>
                        <a:t>gives space to the imaginative world and creativity of the pupils </a:t>
                      </a:r>
                      <a:r>
                        <a:rPr lang="en-IN" sz="1600" b="0" i="1" dirty="0">
                          <a:solidFill>
                            <a:schemeClr val="tx1"/>
                          </a:solidFill>
                          <a:latin typeface="Times New Roman"/>
                          <a:ea typeface="Arial"/>
                        </a:rPr>
                        <a:t>in the class.  </a:t>
                      </a:r>
                      <a:endParaRPr lang="en-US" sz="1600" b="0" dirty="0">
                        <a:solidFill>
                          <a:schemeClr val="tx1"/>
                        </a:solidFill>
                        <a:latin typeface="Times New Roman"/>
                        <a:ea typeface="Times New Roman"/>
                      </a:endParaRPr>
                    </a:p>
                    <a:p>
                      <a:pPr marL="0" marR="749300" algn="just">
                        <a:lnSpc>
                          <a:spcPct val="115000"/>
                        </a:lnSpc>
                        <a:spcBef>
                          <a:spcPts val="0"/>
                        </a:spcBef>
                        <a:spcAft>
                          <a:spcPts val="0"/>
                        </a:spcAft>
                        <a:tabLst>
                          <a:tab pos="863600" algn="l"/>
                          <a:tab pos="5715000" algn="l"/>
                          <a:tab pos="6343650" algn="l"/>
                        </a:tabLst>
                      </a:pPr>
                      <a:r>
                        <a:rPr lang="en-IN" sz="1600" b="0" i="1" dirty="0">
                          <a:solidFill>
                            <a:schemeClr val="tx1"/>
                          </a:solidFill>
                          <a:latin typeface="Times New Roman"/>
                          <a:ea typeface="Arial"/>
                        </a:rPr>
                        <a:t>Example : Class : III, </a:t>
                      </a:r>
                      <a:r>
                        <a:rPr lang="en-IN" sz="1600" b="0" i="1" dirty="0" err="1">
                          <a:solidFill>
                            <a:schemeClr val="tx1"/>
                          </a:solidFill>
                          <a:latin typeface="Times New Roman"/>
                          <a:ea typeface="Arial"/>
                        </a:rPr>
                        <a:t>Term:I</a:t>
                      </a:r>
                      <a:r>
                        <a:rPr lang="en-IN" sz="1600" b="0" i="1" dirty="0">
                          <a:solidFill>
                            <a:schemeClr val="tx1"/>
                          </a:solidFill>
                          <a:latin typeface="Times New Roman"/>
                          <a:ea typeface="Arial"/>
                        </a:rPr>
                        <a:t>, Unit :II, Page no.102</a:t>
                      </a:r>
                      <a:endParaRPr lang="en-US" sz="1600" b="0" dirty="0">
                        <a:solidFill>
                          <a:schemeClr val="tx1"/>
                        </a:solidFill>
                        <a:latin typeface="Times New Roman"/>
                        <a:ea typeface="Times New Roman"/>
                      </a:endParaRPr>
                    </a:p>
                  </a:txBody>
                  <a:tcPr marL="68580" marR="68580" marT="0" marB="0"/>
                </a:tc>
              </a:tr>
              <a:tr h="4250723">
                <a:tc gridSpan="2">
                  <a:txBody>
                    <a:bodyPr/>
                    <a:lstStyle/>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a:p>
                  </a:txBody>
                  <a:tcPr/>
                </a:tc>
                <a:tc hMerge="1">
                  <a:txBody>
                    <a:bodyPr/>
                    <a:lstStyle/>
                    <a:p>
                      <a:endParaRPr lang="en-US" dirty="0"/>
                    </a:p>
                  </a:txBody>
                  <a:tcPr/>
                </a:tc>
              </a:tr>
            </a:tbl>
          </a:graphicData>
        </a:graphic>
      </p:graphicFrame>
      <p:sp>
        <p:nvSpPr>
          <p:cNvPr id="2" name="Title 1"/>
          <p:cNvSpPr>
            <a:spLocks noGrp="1"/>
          </p:cNvSpPr>
          <p:nvPr>
            <p:ph type="title"/>
          </p:nvPr>
        </p:nvSpPr>
        <p:spPr>
          <a:xfrm>
            <a:off x="0" y="304800"/>
            <a:ext cx="8229600" cy="334962"/>
          </a:xfrm>
        </p:spPr>
        <p:txBody>
          <a:bodyPr>
            <a:normAutofit fontScale="90000"/>
          </a:bodyPr>
          <a:lstStyle/>
          <a:p>
            <a:r>
              <a:rPr lang="en-US" dirty="0" smtClean="0">
                <a:solidFill>
                  <a:schemeClr val="bg1"/>
                </a:solidFill>
              </a:rPr>
              <a:t>.</a:t>
            </a:r>
            <a:endParaRPr lang="en-US" dirty="0">
              <a:solidFill>
                <a:schemeClr val="bg1"/>
              </a:solidFill>
            </a:endParaRPr>
          </a:p>
        </p:txBody>
      </p:sp>
      <p:pic>
        <p:nvPicPr>
          <p:cNvPr id="5" name="Picture 4" descr="C:\Users\SCERT-LangCell9\AppData\Local\Microsoft\Windows\INetCache\Content.Word\IMG-20190904-WA0006.jpg"/>
          <p:cNvPicPr/>
          <p:nvPr/>
        </p:nvPicPr>
        <p:blipFill>
          <a:blip r:embed="rId2"/>
          <a:srcRect t="1111" r="1642" b="15370"/>
          <a:stretch>
            <a:fillRect/>
          </a:stretch>
        </p:blipFill>
        <p:spPr bwMode="auto">
          <a:xfrm>
            <a:off x="2590800" y="1905000"/>
            <a:ext cx="4120215" cy="3962400"/>
          </a:xfrm>
          <a:prstGeom prst="rect">
            <a:avLst/>
          </a:prstGeom>
          <a:noFill/>
          <a:ln w="3175">
            <a:solidFill>
              <a:schemeClr val="tx1"/>
            </a:solidFill>
            <a:miter lim="800000"/>
            <a:headEnd/>
            <a:tailEnd/>
          </a:ln>
        </p:spPr>
      </p:pic>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457200"/>
          <a:ext cx="8229600" cy="5789747"/>
        </p:xfrm>
        <a:graphic>
          <a:graphicData uri="http://schemas.openxmlformats.org/drawingml/2006/table">
            <a:tbl>
              <a:tblPr firstRow="1" bandRow="1">
                <a:tableStyleId>{5C22544A-7EE6-4342-B048-85BDC9FD1C3A}</a:tableStyleId>
              </a:tblPr>
              <a:tblGrid>
                <a:gridCol w="2590800"/>
                <a:gridCol w="5638800"/>
              </a:tblGrid>
              <a:tr h="1022533">
                <a:tc>
                  <a:txBody>
                    <a:bodyPr/>
                    <a:lstStyle/>
                    <a:p>
                      <a:pPr marL="0" marR="20955" algn="just">
                        <a:lnSpc>
                          <a:spcPct val="115000"/>
                        </a:lnSpc>
                        <a:spcBef>
                          <a:spcPts val="0"/>
                        </a:spcBef>
                        <a:spcAft>
                          <a:spcPts val="0"/>
                        </a:spcAft>
                        <a:tabLst>
                          <a:tab pos="863600" algn="l"/>
                          <a:tab pos="5715000" algn="l"/>
                          <a:tab pos="6343650" algn="l"/>
                        </a:tabLst>
                      </a:pPr>
                      <a:r>
                        <a:rPr lang="en-IN" sz="1600" b="0" i="1" dirty="0">
                          <a:solidFill>
                            <a:schemeClr val="tx1"/>
                          </a:solidFill>
                          <a:latin typeface="Times New Roman"/>
                          <a:ea typeface="Arial"/>
                        </a:rPr>
                        <a:t>Class : V </a:t>
                      </a:r>
                      <a:endParaRPr lang="en-US" sz="1600" b="0" dirty="0">
                        <a:solidFill>
                          <a:schemeClr val="tx1"/>
                        </a:solidFill>
                        <a:latin typeface="Times New Roman"/>
                        <a:ea typeface="Times New Roman"/>
                      </a:endParaRPr>
                    </a:p>
                    <a:p>
                      <a:pPr marL="0" marR="20955" algn="just">
                        <a:lnSpc>
                          <a:spcPct val="115000"/>
                        </a:lnSpc>
                        <a:spcBef>
                          <a:spcPts val="0"/>
                        </a:spcBef>
                        <a:spcAft>
                          <a:spcPts val="0"/>
                        </a:spcAft>
                        <a:tabLst>
                          <a:tab pos="863600" algn="l"/>
                          <a:tab pos="5715000" algn="l"/>
                          <a:tab pos="6343650" algn="l"/>
                        </a:tabLst>
                      </a:pPr>
                      <a:r>
                        <a:rPr lang="en-IN" sz="1600" b="0" i="1" dirty="0">
                          <a:solidFill>
                            <a:schemeClr val="tx1"/>
                          </a:solidFill>
                          <a:latin typeface="Times New Roman"/>
                          <a:ea typeface="Arial"/>
                        </a:rPr>
                        <a:t>Term : All the terms</a:t>
                      </a:r>
                      <a:endParaRPr lang="en-US" sz="1600" b="0" dirty="0">
                        <a:solidFill>
                          <a:schemeClr val="tx1"/>
                        </a:solidFill>
                        <a:latin typeface="Times New Roman"/>
                        <a:ea typeface="Times New Roman"/>
                      </a:endParaRPr>
                    </a:p>
                    <a:p>
                      <a:pPr marL="0" marR="20955" algn="just">
                        <a:lnSpc>
                          <a:spcPct val="115000"/>
                        </a:lnSpc>
                        <a:spcBef>
                          <a:spcPts val="0"/>
                        </a:spcBef>
                        <a:spcAft>
                          <a:spcPts val="0"/>
                        </a:spcAft>
                        <a:tabLst>
                          <a:tab pos="863600" algn="l"/>
                          <a:tab pos="5715000" algn="l"/>
                          <a:tab pos="6343650" algn="l"/>
                        </a:tabLst>
                      </a:pPr>
                      <a:r>
                        <a:rPr lang="en-IN" sz="1600" b="0" i="1" dirty="0">
                          <a:solidFill>
                            <a:schemeClr val="tx1"/>
                          </a:solidFill>
                          <a:latin typeface="Times New Roman"/>
                          <a:ea typeface="Arial"/>
                        </a:rPr>
                        <a:t>Unit : After the poem in </a:t>
                      </a:r>
                      <a:endParaRPr lang="en-IN" sz="1600" b="0" i="1" dirty="0" smtClean="0">
                        <a:solidFill>
                          <a:schemeClr val="tx1"/>
                        </a:solidFill>
                        <a:latin typeface="Times New Roman"/>
                        <a:ea typeface="Arial"/>
                      </a:endParaRPr>
                    </a:p>
                    <a:p>
                      <a:pPr marL="0" marR="20955" algn="just">
                        <a:lnSpc>
                          <a:spcPct val="115000"/>
                        </a:lnSpc>
                        <a:spcBef>
                          <a:spcPts val="0"/>
                        </a:spcBef>
                        <a:spcAft>
                          <a:spcPts val="0"/>
                        </a:spcAft>
                        <a:tabLst>
                          <a:tab pos="863600" algn="l"/>
                          <a:tab pos="5715000" algn="l"/>
                          <a:tab pos="6343650" algn="l"/>
                        </a:tabLst>
                      </a:pPr>
                      <a:r>
                        <a:rPr lang="en-IN" sz="1600" b="0" i="1" dirty="0" smtClean="0">
                          <a:solidFill>
                            <a:schemeClr val="tx1"/>
                          </a:solidFill>
                          <a:latin typeface="Times New Roman"/>
                          <a:ea typeface="Arial"/>
                        </a:rPr>
                        <a:t>            all </a:t>
                      </a:r>
                      <a:r>
                        <a:rPr lang="en-IN" sz="1600" b="0" i="1" dirty="0">
                          <a:solidFill>
                            <a:schemeClr val="tx1"/>
                          </a:solidFill>
                          <a:latin typeface="Times New Roman"/>
                          <a:ea typeface="Arial"/>
                        </a:rPr>
                        <a:t>the units</a:t>
                      </a:r>
                      <a:endParaRPr lang="en-US" sz="1600" b="0" dirty="0">
                        <a:solidFill>
                          <a:schemeClr val="tx1"/>
                        </a:solidFill>
                        <a:latin typeface="Times New Roman"/>
                        <a:ea typeface="Times New Roman"/>
                      </a:endParaRPr>
                    </a:p>
                  </a:txBody>
                  <a:tcPr marL="68580" marR="68580" marT="0" marB="0"/>
                </a:tc>
                <a:tc>
                  <a:txBody>
                    <a:bodyPr/>
                    <a:lstStyle/>
                    <a:p>
                      <a:pPr marL="0" marR="749300" algn="just">
                        <a:lnSpc>
                          <a:spcPct val="115000"/>
                        </a:lnSpc>
                        <a:spcBef>
                          <a:spcPts val="0"/>
                        </a:spcBef>
                        <a:spcAft>
                          <a:spcPts val="0"/>
                        </a:spcAft>
                        <a:tabLst>
                          <a:tab pos="863600" algn="l"/>
                          <a:tab pos="5715000" algn="l"/>
                          <a:tab pos="6343650" algn="l"/>
                        </a:tabLst>
                      </a:pPr>
                      <a:r>
                        <a:rPr lang="en-IN" sz="1600" b="0" i="1" dirty="0">
                          <a:solidFill>
                            <a:schemeClr val="tx1"/>
                          </a:solidFill>
                          <a:latin typeface="Times New Roman"/>
                          <a:ea typeface="Arial"/>
                        </a:rPr>
                        <a:t>‘ Let us Know’</a:t>
                      </a:r>
                      <a:endParaRPr lang="en-US" sz="1600" b="0" dirty="0">
                        <a:solidFill>
                          <a:schemeClr val="tx1"/>
                        </a:solidFill>
                        <a:latin typeface="Times New Roman"/>
                        <a:ea typeface="Times New Roman"/>
                      </a:endParaRPr>
                    </a:p>
                    <a:p>
                      <a:pPr marL="0" marR="749300" algn="just">
                        <a:lnSpc>
                          <a:spcPct val="115000"/>
                        </a:lnSpc>
                        <a:spcBef>
                          <a:spcPts val="0"/>
                        </a:spcBef>
                        <a:spcAft>
                          <a:spcPts val="0"/>
                        </a:spcAft>
                        <a:tabLst>
                          <a:tab pos="863600" algn="l"/>
                          <a:tab pos="5715000" algn="l"/>
                          <a:tab pos="6343650" algn="l"/>
                        </a:tabLst>
                      </a:pPr>
                      <a:r>
                        <a:rPr lang="en-IN" sz="1600" b="0" i="1" dirty="0">
                          <a:solidFill>
                            <a:schemeClr val="tx1"/>
                          </a:solidFill>
                          <a:latin typeface="Times New Roman"/>
                          <a:ea typeface="Arial"/>
                        </a:rPr>
                        <a:t>This exercise encourages learners </a:t>
                      </a:r>
                      <a:r>
                        <a:rPr lang="en-IN" sz="1600" b="1" i="1" dirty="0">
                          <a:solidFill>
                            <a:schemeClr val="tx1"/>
                          </a:solidFill>
                          <a:latin typeface="Times New Roman"/>
                          <a:ea typeface="Arial"/>
                        </a:rPr>
                        <a:t>to write on the basis of pictures.</a:t>
                      </a:r>
                      <a:endParaRPr lang="en-US" sz="1600" b="1" dirty="0">
                        <a:solidFill>
                          <a:schemeClr val="tx1"/>
                        </a:solidFill>
                        <a:latin typeface="Times New Roman"/>
                        <a:ea typeface="Times New Roman"/>
                      </a:endParaRPr>
                    </a:p>
                    <a:p>
                      <a:pPr marL="0" marR="749300" algn="just">
                        <a:lnSpc>
                          <a:spcPct val="115000"/>
                        </a:lnSpc>
                        <a:spcBef>
                          <a:spcPts val="0"/>
                        </a:spcBef>
                        <a:spcAft>
                          <a:spcPts val="0"/>
                        </a:spcAft>
                        <a:tabLst>
                          <a:tab pos="863600" algn="l"/>
                          <a:tab pos="5715000" algn="l"/>
                          <a:tab pos="6343650" algn="l"/>
                        </a:tabLst>
                      </a:pPr>
                      <a:r>
                        <a:rPr lang="en-IN" sz="1600" b="0" i="1" dirty="0">
                          <a:solidFill>
                            <a:schemeClr val="tx1"/>
                          </a:solidFill>
                          <a:latin typeface="Times New Roman"/>
                          <a:ea typeface="Arial"/>
                        </a:rPr>
                        <a:t>Example : Class: V, Term :II, </a:t>
                      </a:r>
                      <a:r>
                        <a:rPr lang="en-IN" sz="1600" b="0" i="1" dirty="0" smtClean="0">
                          <a:solidFill>
                            <a:schemeClr val="tx1"/>
                          </a:solidFill>
                          <a:latin typeface="Times New Roman"/>
                          <a:ea typeface="Arial"/>
                        </a:rPr>
                        <a:t>Unit :II</a:t>
                      </a:r>
                      <a:r>
                        <a:rPr lang="en-IN" sz="1600" b="0" i="1" dirty="0">
                          <a:solidFill>
                            <a:schemeClr val="tx1"/>
                          </a:solidFill>
                          <a:latin typeface="Times New Roman"/>
                          <a:ea typeface="Arial"/>
                        </a:rPr>
                        <a:t>, (</a:t>
                      </a:r>
                      <a:r>
                        <a:rPr lang="en-IN" sz="1600" b="0" i="1" dirty="0" smtClean="0">
                          <a:solidFill>
                            <a:schemeClr val="tx1"/>
                          </a:solidFill>
                          <a:latin typeface="Times New Roman"/>
                          <a:ea typeface="Arial"/>
                        </a:rPr>
                        <a:t>Page</a:t>
                      </a:r>
                      <a:r>
                        <a:rPr lang="en-IN" sz="1600" b="0" i="1" baseline="0" dirty="0" smtClean="0">
                          <a:solidFill>
                            <a:schemeClr val="tx1"/>
                          </a:solidFill>
                          <a:latin typeface="Times New Roman"/>
                          <a:ea typeface="Arial"/>
                        </a:rPr>
                        <a:t> </a:t>
                      </a:r>
                      <a:r>
                        <a:rPr lang="en-IN" sz="1600" b="0" i="1" dirty="0" smtClean="0">
                          <a:solidFill>
                            <a:schemeClr val="tx1"/>
                          </a:solidFill>
                          <a:latin typeface="Times New Roman"/>
                          <a:ea typeface="Arial"/>
                        </a:rPr>
                        <a:t>no.106</a:t>
                      </a:r>
                      <a:r>
                        <a:rPr lang="en-IN" sz="1600" b="0" i="1" dirty="0">
                          <a:solidFill>
                            <a:schemeClr val="tx1"/>
                          </a:solidFill>
                          <a:latin typeface="Times New Roman"/>
                          <a:ea typeface="Arial"/>
                        </a:rPr>
                        <a:t>)</a:t>
                      </a:r>
                      <a:endParaRPr lang="en-US" sz="1600" b="0" dirty="0">
                        <a:solidFill>
                          <a:schemeClr val="tx1"/>
                        </a:solidFill>
                        <a:latin typeface="Times New Roman"/>
                        <a:ea typeface="Times New Roman"/>
                      </a:endParaRPr>
                    </a:p>
                  </a:txBody>
                  <a:tcPr marL="68580" marR="68580" marT="0" marB="0"/>
                </a:tc>
              </a:tr>
              <a:tr h="4668083">
                <a:tc gridSpan="2">
                  <a:txBody>
                    <a:bodyPr/>
                    <a:lstStyle/>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a:p>
                  </a:txBody>
                  <a:tcPr/>
                </a:tc>
                <a:tc hMerge="1">
                  <a:txBody>
                    <a:bodyPr/>
                    <a:lstStyle/>
                    <a:p>
                      <a:endParaRPr lang="en-US" dirty="0"/>
                    </a:p>
                  </a:txBody>
                  <a:tcPr/>
                </a:tc>
              </a:tr>
            </a:tbl>
          </a:graphicData>
        </a:graphic>
      </p:graphicFrame>
      <p:sp>
        <p:nvSpPr>
          <p:cNvPr id="2" name="Title 1"/>
          <p:cNvSpPr>
            <a:spLocks noGrp="1"/>
          </p:cNvSpPr>
          <p:nvPr>
            <p:ph type="title"/>
          </p:nvPr>
        </p:nvSpPr>
        <p:spPr>
          <a:xfrm>
            <a:off x="381000" y="228600"/>
            <a:ext cx="8229600" cy="258762"/>
          </a:xfrm>
        </p:spPr>
        <p:txBody>
          <a:bodyPr>
            <a:normAutofit fontScale="90000"/>
          </a:bodyPr>
          <a:lstStyle/>
          <a:p>
            <a:r>
              <a:rPr lang="en-US" dirty="0" smtClean="0">
                <a:solidFill>
                  <a:schemeClr val="bg1"/>
                </a:solidFill>
              </a:rPr>
              <a:t>.</a:t>
            </a:r>
            <a:endParaRPr lang="en-US" dirty="0">
              <a:solidFill>
                <a:schemeClr val="bg1"/>
              </a:solidFill>
            </a:endParaRPr>
          </a:p>
        </p:txBody>
      </p:sp>
      <p:pic>
        <p:nvPicPr>
          <p:cNvPr id="5" name="Picture 4" descr="C:\Users\SCERT-LangCell9\AppData\Local\Microsoft\Windows\INetCache\Content.Word\IMG-20190904-WA0009.jpg"/>
          <p:cNvPicPr/>
          <p:nvPr/>
        </p:nvPicPr>
        <p:blipFill>
          <a:blip r:embed="rId2"/>
          <a:srcRect t="5899" b="9270"/>
          <a:stretch>
            <a:fillRect/>
          </a:stretch>
        </p:blipFill>
        <p:spPr bwMode="auto">
          <a:xfrm>
            <a:off x="2895600" y="1752600"/>
            <a:ext cx="3505200" cy="4343400"/>
          </a:xfrm>
          <a:prstGeom prst="rect">
            <a:avLst/>
          </a:prstGeom>
          <a:noFill/>
          <a:ln w="3175">
            <a:solidFill>
              <a:schemeClr val="tx1"/>
            </a:solidFill>
            <a:miter lim="800000"/>
            <a:headEnd/>
            <a:tailEnd/>
          </a:ln>
        </p:spPr>
      </p:pic>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533401"/>
          <a:ext cx="8229600" cy="5897880"/>
        </p:xfrm>
        <a:graphic>
          <a:graphicData uri="http://schemas.openxmlformats.org/drawingml/2006/table">
            <a:tbl>
              <a:tblPr firstRow="1" bandRow="1">
                <a:tableStyleId>{5C22544A-7EE6-4342-B048-85BDC9FD1C3A}</a:tableStyleId>
              </a:tblPr>
              <a:tblGrid>
                <a:gridCol w="1524000"/>
                <a:gridCol w="6705600"/>
              </a:tblGrid>
              <a:tr h="883879">
                <a:tc>
                  <a:txBody>
                    <a:bodyPr/>
                    <a:lstStyle/>
                    <a:p>
                      <a:pPr marL="0" marR="20955" algn="just">
                        <a:lnSpc>
                          <a:spcPct val="115000"/>
                        </a:lnSpc>
                        <a:spcBef>
                          <a:spcPts val="0"/>
                        </a:spcBef>
                        <a:spcAft>
                          <a:spcPts val="0"/>
                        </a:spcAft>
                        <a:tabLst>
                          <a:tab pos="863600" algn="l"/>
                          <a:tab pos="5715000" algn="l"/>
                          <a:tab pos="6343650" algn="l"/>
                        </a:tabLst>
                      </a:pPr>
                      <a:r>
                        <a:rPr lang="en-IN" sz="1600" b="0" i="1" dirty="0" err="1">
                          <a:solidFill>
                            <a:schemeClr val="tx1"/>
                          </a:solidFill>
                          <a:latin typeface="Times New Roman"/>
                          <a:ea typeface="Arial"/>
                        </a:rPr>
                        <a:t>Class:II</a:t>
                      </a:r>
                      <a:endParaRPr lang="en-US" sz="1600" b="0" dirty="0">
                        <a:solidFill>
                          <a:schemeClr val="tx1"/>
                        </a:solidFill>
                        <a:latin typeface="Times New Roman"/>
                        <a:ea typeface="Times New Roman"/>
                      </a:endParaRPr>
                    </a:p>
                    <a:p>
                      <a:pPr marL="0" marR="20955" algn="just">
                        <a:lnSpc>
                          <a:spcPct val="115000"/>
                        </a:lnSpc>
                        <a:spcBef>
                          <a:spcPts val="0"/>
                        </a:spcBef>
                        <a:spcAft>
                          <a:spcPts val="0"/>
                        </a:spcAft>
                        <a:tabLst>
                          <a:tab pos="863600" algn="l"/>
                          <a:tab pos="5715000" algn="l"/>
                          <a:tab pos="6343650" algn="l"/>
                        </a:tabLst>
                      </a:pPr>
                      <a:r>
                        <a:rPr lang="en-IN" sz="1600" b="0" i="1" dirty="0">
                          <a:solidFill>
                            <a:schemeClr val="tx1"/>
                          </a:solidFill>
                          <a:latin typeface="Times New Roman"/>
                          <a:ea typeface="Arial"/>
                        </a:rPr>
                        <a:t>Term :I</a:t>
                      </a:r>
                      <a:endParaRPr lang="en-US" sz="1600" b="0" dirty="0">
                        <a:solidFill>
                          <a:schemeClr val="tx1"/>
                        </a:solidFill>
                        <a:latin typeface="Times New Roman"/>
                        <a:ea typeface="Times New Roman"/>
                      </a:endParaRPr>
                    </a:p>
                    <a:p>
                      <a:pPr marL="0" marR="20955" algn="just">
                        <a:lnSpc>
                          <a:spcPct val="115000"/>
                        </a:lnSpc>
                        <a:spcBef>
                          <a:spcPts val="0"/>
                        </a:spcBef>
                        <a:spcAft>
                          <a:spcPts val="0"/>
                        </a:spcAft>
                        <a:tabLst>
                          <a:tab pos="863600" algn="l"/>
                          <a:tab pos="5715000" algn="l"/>
                          <a:tab pos="6343650" algn="l"/>
                        </a:tabLst>
                      </a:pPr>
                      <a:r>
                        <a:rPr lang="en-IN" sz="1600" b="0" i="1" dirty="0">
                          <a:solidFill>
                            <a:schemeClr val="tx1"/>
                          </a:solidFill>
                          <a:latin typeface="Times New Roman"/>
                          <a:ea typeface="Arial"/>
                        </a:rPr>
                        <a:t>Unit : I</a:t>
                      </a:r>
                      <a:endParaRPr lang="en-US" sz="1600" b="0" dirty="0">
                        <a:solidFill>
                          <a:schemeClr val="tx1"/>
                        </a:solidFill>
                        <a:latin typeface="Times New Roman"/>
                        <a:ea typeface="Times New Roman"/>
                      </a:endParaRPr>
                    </a:p>
                  </a:txBody>
                  <a:tcPr marL="68580" marR="68580" marT="0" marB="0"/>
                </a:tc>
                <a:tc>
                  <a:txBody>
                    <a:bodyPr/>
                    <a:lstStyle/>
                    <a:p>
                      <a:pPr marL="0" marR="749300" algn="just">
                        <a:lnSpc>
                          <a:spcPct val="115000"/>
                        </a:lnSpc>
                        <a:spcBef>
                          <a:spcPts val="0"/>
                        </a:spcBef>
                        <a:spcAft>
                          <a:spcPts val="0"/>
                        </a:spcAft>
                        <a:tabLst>
                          <a:tab pos="863600" algn="l"/>
                          <a:tab pos="5715000" algn="l"/>
                          <a:tab pos="6343650" algn="l"/>
                        </a:tabLst>
                      </a:pPr>
                      <a:r>
                        <a:rPr lang="en-IN" sz="1600" b="0" i="1" dirty="0">
                          <a:solidFill>
                            <a:schemeClr val="tx1"/>
                          </a:solidFill>
                          <a:latin typeface="Times New Roman"/>
                          <a:ea typeface="Arial"/>
                        </a:rPr>
                        <a:t>Exercise      (Page no.76)</a:t>
                      </a:r>
                      <a:endParaRPr lang="en-US" sz="1600" b="0" dirty="0">
                        <a:solidFill>
                          <a:schemeClr val="tx1"/>
                        </a:solidFill>
                        <a:latin typeface="Times New Roman"/>
                        <a:ea typeface="Times New Roman"/>
                      </a:endParaRPr>
                    </a:p>
                    <a:p>
                      <a:pPr marL="0" marR="749300" algn="just">
                        <a:lnSpc>
                          <a:spcPct val="115000"/>
                        </a:lnSpc>
                        <a:spcBef>
                          <a:spcPts val="0"/>
                        </a:spcBef>
                        <a:spcAft>
                          <a:spcPts val="0"/>
                        </a:spcAft>
                        <a:tabLst>
                          <a:tab pos="863600" algn="l"/>
                          <a:tab pos="5715000" algn="l"/>
                          <a:tab pos="6343650" algn="l"/>
                        </a:tabLst>
                      </a:pPr>
                      <a:r>
                        <a:rPr lang="en-IN" sz="1600" b="0" i="1" dirty="0">
                          <a:solidFill>
                            <a:schemeClr val="tx1"/>
                          </a:solidFill>
                          <a:latin typeface="Times New Roman"/>
                          <a:ea typeface="Arial"/>
                        </a:rPr>
                        <a:t>In this exercise the teacher asks the students to match the words </a:t>
                      </a:r>
                      <a:r>
                        <a:rPr lang="en-IN" sz="1600" b="1" i="1" dirty="0">
                          <a:solidFill>
                            <a:schemeClr val="tx1"/>
                          </a:solidFill>
                          <a:latin typeface="Times New Roman"/>
                          <a:ea typeface="Arial"/>
                        </a:rPr>
                        <a:t>with the pictures by drawing lines.</a:t>
                      </a:r>
                      <a:endParaRPr lang="en-US" sz="1600" b="1" i="1" dirty="0">
                        <a:solidFill>
                          <a:schemeClr val="tx1"/>
                        </a:solidFill>
                        <a:latin typeface="Times New Roman"/>
                        <a:ea typeface="Times New Roman"/>
                      </a:endParaRPr>
                    </a:p>
                  </a:txBody>
                  <a:tcPr marL="68580" marR="68580" marT="0" marB="0"/>
                </a:tc>
              </a:tr>
              <a:tr h="5014001">
                <a:tc gridSpan="2">
                  <a:txBody>
                    <a:bodyPr/>
                    <a:lstStyle/>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a:p>
                  </a:txBody>
                  <a:tcPr/>
                </a:tc>
                <a:tc hMerge="1">
                  <a:txBody>
                    <a:bodyPr/>
                    <a:lstStyle/>
                    <a:p>
                      <a:endParaRPr lang="en-US" dirty="0"/>
                    </a:p>
                  </a:txBody>
                  <a:tcPr/>
                </a:tc>
              </a:tr>
            </a:tbl>
          </a:graphicData>
        </a:graphic>
      </p:graphicFrame>
      <p:sp>
        <p:nvSpPr>
          <p:cNvPr id="2" name="Title 1"/>
          <p:cNvSpPr>
            <a:spLocks noGrp="1"/>
          </p:cNvSpPr>
          <p:nvPr>
            <p:ph type="title"/>
          </p:nvPr>
        </p:nvSpPr>
        <p:spPr>
          <a:xfrm>
            <a:off x="457200" y="274638"/>
            <a:ext cx="8229600" cy="106362"/>
          </a:xfrm>
        </p:spPr>
        <p:txBody>
          <a:bodyPr>
            <a:normAutofit fontScale="90000"/>
          </a:bodyPr>
          <a:lstStyle/>
          <a:p>
            <a:r>
              <a:rPr lang="en-US" dirty="0" smtClean="0">
                <a:solidFill>
                  <a:schemeClr val="bg1"/>
                </a:solidFill>
              </a:rPr>
              <a:t>.</a:t>
            </a:r>
            <a:endParaRPr lang="en-US" dirty="0">
              <a:solidFill>
                <a:schemeClr val="bg1"/>
              </a:solidFill>
            </a:endParaRPr>
          </a:p>
        </p:txBody>
      </p:sp>
      <p:pic>
        <p:nvPicPr>
          <p:cNvPr id="5" name="Picture 4" descr="C:\Users\SCERT-LangCell9\AppData\Local\Microsoft\Windows\INetCache\Content.Word\IMG-20190904-WA0010.jpg"/>
          <p:cNvPicPr/>
          <p:nvPr/>
        </p:nvPicPr>
        <p:blipFill>
          <a:blip r:embed="rId2"/>
          <a:srcRect l="6732" t="7752" r="4211"/>
          <a:stretch>
            <a:fillRect/>
          </a:stretch>
        </p:blipFill>
        <p:spPr bwMode="auto">
          <a:xfrm>
            <a:off x="2133600" y="1600200"/>
            <a:ext cx="5181600" cy="4724400"/>
          </a:xfrm>
          <a:prstGeom prst="rect">
            <a:avLst/>
          </a:prstGeom>
          <a:noFill/>
          <a:ln w="3175">
            <a:solidFill>
              <a:schemeClr val="tx1"/>
            </a:solid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914400"/>
            <a:ext cx="8229600" cy="5092891"/>
          </a:xfrm>
        </p:spPr>
        <p:txBody>
          <a:bodyPr>
            <a:normAutofit/>
          </a:bodyPr>
          <a:lstStyle/>
          <a:p>
            <a:pPr algn="just"/>
            <a:r>
              <a:rPr lang="en-IN" sz="2400" dirty="0" smtClean="0">
                <a:latin typeface="Times New Roman" pitchFamily="18" charset="0"/>
                <a:cs typeface="Times New Roman" pitchFamily="18" charset="0"/>
              </a:rPr>
              <a:t>Language is an essential part of all human beings and society. Every child learns her mother tongue/first language naturally without any serious attempt to learn it. </a:t>
            </a:r>
          </a:p>
          <a:p>
            <a:pPr algn="just">
              <a:buNone/>
            </a:pPr>
            <a:endParaRPr lang="en-IN" sz="2400" dirty="0" smtClean="0">
              <a:latin typeface="Times New Roman" pitchFamily="18" charset="0"/>
              <a:cs typeface="Times New Roman" pitchFamily="18" charset="0"/>
            </a:endParaRPr>
          </a:p>
          <a:p>
            <a:pPr algn="just"/>
            <a:r>
              <a:rPr lang="en-IN" sz="2400" dirty="0" smtClean="0">
                <a:latin typeface="Times New Roman" pitchFamily="18" charset="0"/>
                <a:cs typeface="Times New Roman" pitchFamily="18" charset="0"/>
              </a:rPr>
              <a:t>Language learning or acquisition involves processes through which children apply implicitly or explicitly strategies like observation, classification, making hunches and its verification and so on. </a:t>
            </a:r>
          </a:p>
          <a:p>
            <a:pPr algn="just">
              <a:buNone/>
            </a:pPr>
            <a:endParaRPr lang="en-IN" sz="2400" dirty="0" smtClean="0">
              <a:latin typeface="Times New Roman" pitchFamily="18" charset="0"/>
              <a:cs typeface="Times New Roman" pitchFamily="18" charset="0"/>
            </a:endParaRPr>
          </a:p>
          <a:p>
            <a:pPr algn="just"/>
            <a:r>
              <a:rPr lang="en-IN" sz="2400" dirty="0" smtClean="0">
                <a:latin typeface="Times New Roman" pitchFamily="18" charset="0"/>
                <a:cs typeface="Times New Roman" pitchFamily="18" charset="0"/>
              </a:rPr>
              <a:t>Children come equipped with their mother tongue to school and learn a foreign language like English which in most Indian situations is assumed as a second language.</a:t>
            </a:r>
            <a:endParaRPr lang="en-US" sz="2400" dirty="0">
              <a:latin typeface="Times New Roman" pitchFamily="18" charset="0"/>
              <a:cs typeface="Times New Roman" pitchFamily="18" charset="0"/>
            </a:endParaRPr>
          </a:p>
        </p:txBody>
      </p:sp>
      <p:sp>
        <p:nvSpPr>
          <p:cNvPr id="3" name="Title 2"/>
          <p:cNvSpPr>
            <a:spLocks noGrp="1"/>
          </p:cNvSpPr>
          <p:nvPr>
            <p:ph type="title"/>
          </p:nvPr>
        </p:nvSpPr>
        <p:spPr>
          <a:xfrm>
            <a:off x="457200" y="274638"/>
            <a:ext cx="8229600" cy="639762"/>
          </a:xfrm>
        </p:spPr>
        <p:txBody>
          <a:bodyPr>
            <a:normAutofit/>
          </a:bodyPr>
          <a:lstStyle/>
          <a:p>
            <a:pPr algn="ctr"/>
            <a:r>
              <a:rPr lang="en-US" sz="2400" dirty="0" smtClean="0">
                <a:solidFill>
                  <a:srgbClr val="00B050"/>
                </a:solidFill>
                <a:latin typeface="Times New Roman" pitchFamily="18" charset="0"/>
                <a:cs typeface="Times New Roman" pitchFamily="18" charset="0"/>
              </a:rPr>
              <a:t>LANGUAGE AND LEARNING</a:t>
            </a:r>
            <a:endParaRPr lang="en-US" sz="2400" dirty="0">
              <a:solidFill>
                <a:srgbClr val="00B05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914400"/>
            <a:ext cx="8229600" cy="5092891"/>
          </a:xfrm>
        </p:spPr>
        <p:txBody>
          <a:bodyPr/>
          <a:lstStyle/>
          <a:p>
            <a:pPr>
              <a:buNone/>
            </a:pPr>
            <a:endParaRPr lang="en-IN" dirty="0" smtClean="0"/>
          </a:p>
          <a:p>
            <a:pPr algn="just">
              <a:buNone/>
            </a:pPr>
            <a:r>
              <a:rPr lang="en-IN" dirty="0" smtClean="0"/>
              <a:t>		</a:t>
            </a:r>
            <a:r>
              <a:rPr lang="en-IN" sz="2400" dirty="0" smtClean="0">
                <a:latin typeface="Times New Roman" pitchFamily="18" charset="0"/>
                <a:cs typeface="Times New Roman" pitchFamily="18" charset="0"/>
              </a:rPr>
              <a:t>You have come across various concepts, ideas and strategies for teaching-learning of languages. </a:t>
            </a:r>
          </a:p>
          <a:p>
            <a:pPr algn="just">
              <a:buNone/>
            </a:pPr>
            <a:r>
              <a:rPr lang="en-IN" sz="2400" dirty="0" smtClean="0">
                <a:latin typeface="Times New Roman" pitchFamily="18" charset="0"/>
                <a:cs typeface="Times New Roman" pitchFamily="18" charset="0"/>
              </a:rPr>
              <a:t>    Try to answer the following:</a:t>
            </a:r>
            <a:endParaRPr lang="en-US" sz="2400" dirty="0" smtClean="0">
              <a:latin typeface="Times New Roman" pitchFamily="18" charset="0"/>
              <a:cs typeface="Times New Roman" pitchFamily="18" charset="0"/>
            </a:endParaRPr>
          </a:p>
          <a:p>
            <a:pPr algn="just"/>
            <a:endParaRPr lang="en-US" sz="2400" dirty="0" smtClean="0">
              <a:latin typeface="Times New Roman" pitchFamily="18" charset="0"/>
              <a:cs typeface="Times New Roman" pitchFamily="18" charset="0"/>
            </a:endParaRPr>
          </a:p>
          <a:p>
            <a:pPr lvl="0" algn="just"/>
            <a:r>
              <a:rPr lang="en-IN" sz="2400" b="1" dirty="0" smtClean="0">
                <a:solidFill>
                  <a:srgbClr val="FF0000"/>
                </a:solidFill>
                <a:latin typeface="Times New Roman" pitchFamily="18" charset="0"/>
                <a:cs typeface="Times New Roman" pitchFamily="18" charset="0"/>
              </a:rPr>
              <a:t>What is the role of tasks/activities in language learning?</a:t>
            </a:r>
            <a:endParaRPr lang="en-US" sz="2400" b="1" dirty="0" smtClean="0">
              <a:solidFill>
                <a:srgbClr val="FF0000"/>
              </a:solidFill>
              <a:latin typeface="Times New Roman" pitchFamily="18" charset="0"/>
              <a:cs typeface="Times New Roman" pitchFamily="18" charset="0"/>
            </a:endParaRPr>
          </a:p>
          <a:p>
            <a:pPr algn="just">
              <a:buNone/>
            </a:pPr>
            <a:r>
              <a:rPr lang="en-IN" sz="2400" b="1" dirty="0" smtClean="0">
                <a:solidFill>
                  <a:srgbClr val="FF0000"/>
                </a:solidFill>
                <a:latin typeface="Times New Roman" pitchFamily="18" charset="0"/>
                <a:cs typeface="Times New Roman" pitchFamily="18" charset="0"/>
              </a:rPr>
              <a:t> </a:t>
            </a:r>
            <a:endParaRPr lang="en-US" sz="2400" b="1" dirty="0" smtClean="0">
              <a:solidFill>
                <a:srgbClr val="FF0000"/>
              </a:solidFill>
              <a:latin typeface="Times New Roman" pitchFamily="18" charset="0"/>
              <a:cs typeface="Times New Roman" pitchFamily="18" charset="0"/>
            </a:endParaRPr>
          </a:p>
          <a:p>
            <a:pPr lvl="0" algn="just"/>
            <a:r>
              <a:rPr lang="en-IN" sz="2400" b="1" dirty="0" smtClean="0">
                <a:solidFill>
                  <a:srgbClr val="FF0000"/>
                </a:solidFill>
                <a:latin typeface="Times New Roman" pitchFamily="18" charset="0"/>
                <a:cs typeface="Times New Roman" pitchFamily="18" charset="0"/>
              </a:rPr>
              <a:t>How does language cut across the curriculum?</a:t>
            </a:r>
            <a:endParaRPr lang="en-US" sz="2400" b="1" dirty="0" smtClean="0">
              <a:solidFill>
                <a:srgbClr val="FF0000"/>
              </a:solidFill>
              <a:latin typeface="Times New Roman" pitchFamily="18" charset="0"/>
              <a:cs typeface="Times New Roman" pitchFamily="18" charset="0"/>
            </a:endParaRPr>
          </a:p>
          <a:p>
            <a:pPr>
              <a:buNone/>
            </a:pPr>
            <a:endParaRPr lang="en-US" dirty="0"/>
          </a:p>
        </p:txBody>
      </p:sp>
      <p:sp>
        <p:nvSpPr>
          <p:cNvPr id="3" name="Title 2"/>
          <p:cNvSpPr>
            <a:spLocks noGrp="1"/>
          </p:cNvSpPr>
          <p:nvPr>
            <p:ph type="title"/>
          </p:nvPr>
        </p:nvSpPr>
        <p:spPr>
          <a:xfrm>
            <a:off x="457200" y="274638"/>
            <a:ext cx="8229600" cy="868362"/>
          </a:xfrm>
        </p:spPr>
        <p:txBody>
          <a:bodyPr>
            <a:normAutofit/>
          </a:bodyPr>
          <a:lstStyle/>
          <a:p>
            <a:pPr algn="ctr"/>
            <a:r>
              <a:rPr lang="en-US" sz="2400" dirty="0" smtClean="0">
                <a:solidFill>
                  <a:srgbClr val="00B050"/>
                </a:solidFill>
                <a:latin typeface="Times New Roman" pitchFamily="18" charset="0"/>
                <a:cs typeface="Times New Roman" pitchFamily="18" charset="0"/>
              </a:rPr>
              <a:t>SELF EVALUATION</a:t>
            </a:r>
            <a:endParaRPr lang="en-US" sz="2400" dirty="0">
              <a:solidFill>
                <a:srgbClr val="00B05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normAutofit lnSpcReduction="10000"/>
          </a:bodyPr>
          <a:lstStyle/>
          <a:p>
            <a:pPr algn="ctr">
              <a:lnSpc>
                <a:spcPct val="150000"/>
              </a:lnSpc>
              <a:buNone/>
            </a:pPr>
            <a:r>
              <a:rPr lang="en-US" b="1" i="1" dirty="0" smtClean="0">
                <a:latin typeface="Times New Roman" pitchFamily="18" charset="0"/>
                <a:cs typeface="Times New Roman" pitchFamily="18" charset="0"/>
              </a:rPr>
              <a:t>KNOWLEDGE OF LANGUAGES IS </a:t>
            </a:r>
          </a:p>
          <a:p>
            <a:pPr algn="ctr">
              <a:lnSpc>
                <a:spcPct val="150000"/>
              </a:lnSpc>
              <a:buNone/>
            </a:pPr>
            <a:r>
              <a:rPr lang="en-US" b="1" i="1" dirty="0" smtClean="0">
                <a:latin typeface="Times New Roman" pitchFamily="18" charset="0"/>
                <a:cs typeface="Times New Roman" pitchFamily="18" charset="0"/>
              </a:rPr>
              <a:t>THE DOORWAY TO WISDOM</a:t>
            </a:r>
          </a:p>
          <a:p>
            <a:pPr algn="ctr">
              <a:lnSpc>
                <a:spcPct val="150000"/>
              </a:lnSpc>
              <a:buNone/>
            </a:pPr>
            <a:r>
              <a:rPr lang="en-US" b="1" i="1" dirty="0" smtClean="0"/>
              <a:t>                             -Roger Bacon</a:t>
            </a:r>
          </a:p>
          <a:p>
            <a:pPr algn="ctr">
              <a:lnSpc>
                <a:spcPct val="150000"/>
              </a:lnSpc>
              <a:buNone/>
            </a:pPr>
            <a:endParaRPr lang="en-US" sz="5400" b="1" i="1" dirty="0" smtClean="0">
              <a:latin typeface="Algerian" pitchFamily="82" charset="0"/>
            </a:endParaRPr>
          </a:p>
          <a:p>
            <a:pPr algn="r">
              <a:lnSpc>
                <a:spcPct val="150000"/>
              </a:lnSpc>
              <a:buNone/>
            </a:pPr>
            <a:r>
              <a:rPr lang="en-US" sz="5400" b="1" i="1" dirty="0" smtClean="0">
                <a:solidFill>
                  <a:srgbClr val="CC0000"/>
                </a:solidFill>
                <a:latin typeface="Algerian" pitchFamily="82" charset="0"/>
              </a:rPr>
              <a:t>THANK YOU</a:t>
            </a:r>
            <a:endParaRPr lang="en-US" sz="5400" dirty="0">
              <a:solidFill>
                <a:srgbClr val="CC0000"/>
              </a:solidFill>
              <a:latin typeface="Algerian" pitchFamily="82" charset="0"/>
            </a:endParaRPr>
          </a:p>
        </p:txBody>
      </p:sp>
      <p:sp>
        <p:nvSpPr>
          <p:cNvPr id="3" name="Title 2"/>
          <p:cNvSpPr>
            <a:spLocks noGrp="1"/>
          </p:cNvSpPr>
          <p:nvPr>
            <p:ph type="title"/>
          </p:nvPr>
        </p:nvSpPr>
        <p:spPr/>
        <p:txBody>
          <a:bodyPr>
            <a:normAutofit/>
          </a:bodyPr>
          <a:lstStyle/>
          <a:p>
            <a:r>
              <a:rPr lang="en-US" sz="800" dirty="0" smtClean="0"/>
              <a:t>.</a:t>
            </a:r>
            <a:endParaRPr lang="en-US" sz="8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0" algn="just">
              <a:buFont typeface="Wingdings" pitchFamily="2" charset="2"/>
              <a:buChar char="Ø"/>
            </a:pPr>
            <a:r>
              <a:rPr lang="en-IN" sz="2400" b="1" dirty="0" smtClean="0">
                <a:solidFill>
                  <a:srgbClr val="FF0000"/>
                </a:solidFill>
                <a:latin typeface="Times New Roman" pitchFamily="18" charset="0"/>
                <a:cs typeface="Times New Roman" pitchFamily="18" charset="0"/>
              </a:rPr>
              <a:t>Can you remember how you learnt your mother tongue? Can you recall specific details/situations and write your first / mother language learning experiences? Try writing your second language learning experiences?</a:t>
            </a:r>
          </a:p>
          <a:p>
            <a:pPr lvl="0" algn="just">
              <a:buNone/>
            </a:pPr>
            <a:endParaRPr lang="en-IN" sz="2400" b="1" dirty="0" smtClean="0">
              <a:solidFill>
                <a:srgbClr val="FF0000"/>
              </a:solidFill>
              <a:latin typeface="Times New Roman" pitchFamily="18" charset="0"/>
              <a:cs typeface="Times New Roman" pitchFamily="18" charset="0"/>
            </a:endParaRPr>
          </a:p>
          <a:p>
            <a:pPr algn="just">
              <a:buFont typeface="Wingdings" pitchFamily="2" charset="2"/>
              <a:buChar char="Ø"/>
            </a:pPr>
            <a:r>
              <a:rPr lang="en-IN" sz="2400" b="1" dirty="0" smtClean="0">
                <a:solidFill>
                  <a:srgbClr val="FF0000"/>
                </a:solidFill>
                <a:latin typeface="Times New Roman" pitchFamily="18" charset="0"/>
                <a:cs typeface="Times New Roman" pitchFamily="18" charset="0"/>
              </a:rPr>
              <a:t>What do you think is the difference between the two-learning experiences that of the mother tongue and a second lang</a:t>
            </a:r>
            <a:r>
              <a:rPr lang="en-IN" b="1" dirty="0" smtClean="0">
                <a:solidFill>
                  <a:srgbClr val="FF0000"/>
                </a:solidFill>
                <a:latin typeface="Times New Roman" pitchFamily="18" charset="0"/>
                <a:cs typeface="Times New Roman" pitchFamily="18" charset="0"/>
              </a:rPr>
              <a:t>uage? Are the stages of </a:t>
            </a:r>
            <a:r>
              <a:rPr lang="en-IN" sz="2400" b="1" dirty="0" smtClean="0">
                <a:solidFill>
                  <a:srgbClr val="FF0000"/>
                </a:solidFill>
                <a:latin typeface="Times New Roman" pitchFamily="18" charset="0"/>
                <a:cs typeface="Times New Roman" pitchFamily="18" charset="0"/>
              </a:rPr>
              <a:t>learning the same?</a:t>
            </a:r>
            <a:endParaRPr lang="en-US" sz="2400" b="1" dirty="0" smtClean="0">
              <a:solidFill>
                <a:srgbClr val="FF0000"/>
              </a:solidFill>
              <a:latin typeface="Times New Roman" pitchFamily="18" charset="0"/>
              <a:cs typeface="Times New Roman" pitchFamily="18" charset="0"/>
            </a:endParaRPr>
          </a:p>
          <a:p>
            <a:pPr lvl="0">
              <a:buNone/>
            </a:pPr>
            <a:endParaRPr lang="en-US" dirty="0" smtClean="0"/>
          </a:p>
          <a:p>
            <a:pPr>
              <a:buNone/>
            </a:pPr>
            <a:endParaRPr lang="en-US" dirty="0"/>
          </a:p>
        </p:txBody>
      </p:sp>
      <p:sp>
        <p:nvSpPr>
          <p:cNvPr id="3" name="Title 2"/>
          <p:cNvSpPr>
            <a:spLocks noGrp="1"/>
          </p:cNvSpPr>
          <p:nvPr>
            <p:ph type="title"/>
          </p:nvPr>
        </p:nvSpPr>
        <p:spPr/>
        <p:txBody>
          <a:bodyPr>
            <a:normAutofit/>
          </a:bodyPr>
          <a:lstStyle/>
          <a:p>
            <a:r>
              <a:rPr lang="en-US" sz="2400" dirty="0" smtClean="0">
                <a:solidFill>
                  <a:srgbClr val="00B050"/>
                </a:solidFill>
                <a:latin typeface="Times New Roman" pitchFamily="18" charset="0"/>
                <a:cs typeface="Times New Roman" pitchFamily="18" charset="0"/>
              </a:rPr>
              <a:t>Discuss and Reflect</a:t>
            </a:r>
            <a:endParaRPr lang="en-US" sz="2400" dirty="0">
              <a:solidFill>
                <a:srgbClr val="00B05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90600"/>
            <a:ext cx="8229600" cy="5135563"/>
          </a:xfrm>
        </p:spPr>
        <p:txBody>
          <a:bodyPr>
            <a:normAutofit/>
          </a:bodyPr>
          <a:lstStyle/>
          <a:p>
            <a:pPr algn="just">
              <a:buFont typeface="Wingdings" pitchFamily="2" charset="2"/>
              <a:buChar char="§"/>
            </a:pPr>
            <a:r>
              <a:rPr lang="en-IN" sz="2400" dirty="0" smtClean="0">
                <a:latin typeface="Times New Roman" pitchFamily="18" charset="0"/>
                <a:cs typeface="Times New Roman" pitchFamily="18" charset="0"/>
              </a:rPr>
              <a:t>Every teacher has to be a language teacher because language plays a role in the teaching-learning of content subjects. </a:t>
            </a:r>
          </a:p>
          <a:p>
            <a:pPr algn="just">
              <a:buNone/>
            </a:pPr>
            <a:endParaRPr lang="en-IN" sz="2400" dirty="0" smtClean="0">
              <a:latin typeface="Times New Roman" pitchFamily="18" charset="0"/>
              <a:cs typeface="Times New Roman" pitchFamily="18" charset="0"/>
            </a:endParaRPr>
          </a:p>
          <a:p>
            <a:pPr algn="just">
              <a:buFont typeface="Wingdings" pitchFamily="2" charset="2"/>
              <a:buChar char="§"/>
            </a:pPr>
            <a:r>
              <a:rPr lang="en-IN" sz="2400" dirty="0" smtClean="0">
                <a:latin typeface="Times New Roman" pitchFamily="18" charset="0"/>
                <a:cs typeface="Times New Roman" pitchFamily="18" charset="0"/>
              </a:rPr>
              <a:t>Language learning takes place while learning Science, EVS, Social Science, Mathematics, and so on. </a:t>
            </a:r>
          </a:p>
          <a:p>
            <a:pPr algn="just">
              <a:buNone/>
            </a:pPr>
            <a:endParaRPr lang="en-IN" sz="2400" dirty="0" smtClean="0">
              <a:latin typeface="Times New Roman" pitchFamily="18" charset="0"/>
              <a:cs typeface="Times New Roman" pitchFamily="18" charset="0"/>
            </a:endParaRPr>
          </a:p>
          <a:p>
            <a:pPr algn="just">
              <a:buFont typeface="Wingdings" pitchFamily="2" charset="2"/>
              <a:buChar char="§"/>
            </a:pPr>
            <a:r>
              <a:rPr lang="en-IN" sz="2400" dirty="0" smtClean="0">
                <a:latin typeface="Times New Roman" pitchFamily="18" charset="0"/>
                <a:cs typeface="Times New Roman" pitchFamily="18" charset="0"/>
              </a:rPr>
              <a:t>The ideas and content get conveyed and understood through language. </a:t>
            </a:r>
          </a:p>
          <a:p>
            <a:pPr algn="just">
              <a:buNone/>
            </a:pPr>
            <a:endParaRPr lang="en-IN" sz="2400" dirty="0" smtClean="0">
              <a:latin typeface="Times New Roman" pitchFamily="18" charset="0"/>
              <a:cs typeface="Times New Roman" pitchFamily="18" charset="0"/>
            </a:endParaRPr>
          </a:p>
          <a:p>
            <a:pPr algn="just">
              <a:buFont typeface="Wingdings" pitchFamily="2" charset="2"/>
              <a:buChar char="§"/>
            </a:pPr>
            <a:r>
              <a:rPr lang="en-IN" sz="2400" dirty="0" smtClean="0">
                <a:latin typeface="Times New Roman" pitchFamily="18" charset="0"/>
                <a:cs typeface="Times New Roman" pitchFamily="18" charset="0"/>
              </a:rPr>
              <a:t>Planning the lesson and the activities across various subjects with a focus on language learning would yield benefit for both content and language. </a:t>
            </a:r>
          </a:p>
          <a:p>
            <a:pPr>
              <a:buNone/>
            </a:pPr>
            <a:endParaRPr lang="en-US" dirty="0"/>
          </a:p>
        </p:txBody>
      </p:sp>
      <p:sp>
        <p:nvSpPr>
          <p:cNvPr id="2" name="Title 1"/>
          <p:cNvSpPr>
            <a:spLocks noGrp="1"/>
          </p:cNvSpPr>
          <p:nvPr>
            <p:ph type="title"/>
          </p:nvPr>
        </p:nvSpPr>
        <p:spPr>
          <a:xfrm>
            <a:off x="457200" y="274638"/>
            <a:ext cx="8229600" cy="715962"/>
          </a:xfrm>
        </p:spPr>
        <p:txBody>
          <a:bodyPr>
            <a:normAutofit/>
          </a:bodyPr>
          <a:lstStyle/>
          <a:p>
            <a:pPr algn="ctr"/>
            <a:r>
              <a:rPr lang="en-IN" sz="2400" b="1" dirty="0" smtClean="0">
                <a:solidFill>
                  <a:srgbClr val="00B050"/>
                </a:solidFill>
                <a:latin typeface="Times New Roman" pitchFamily="18" charset="0"/>
                <a:cs typeface="Times New Roman" pitchFamily="18" charset="0"/>
              </a:rPr>
              <a:t>LANGUAGE ACROSS THE CURRICULUM</a:t>
            </a:r>
            <a:endParaRPr lang="en-US" sz="2400" dirty="0">
              <a:solidFill>
                <a:srgbClr val="00B05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gn="just">
              <a:buFont typeface="Wingdings" pitchFamily="2" charset="2"/>
              <a:buChar char="§"/>
            </a:pPr>
            <a:r>
              <a:rPr lang="en-IN" sz="2400" dirty="0" smtClean="0">
                <a:latin typeface="Times New Roman" pitchFamily="18" charset="0"/>
                <a:cs typeface="Times New Roman" pitchFamily="18" charset="0"/>
              </a:rPr>
              <a:t>Working on themes across the subjects will enhance teaching-learning of subjects and language learning.</a:t>
            </a:r>
          </a:p>
          <a:p>
            <a:pPr algn="just">
              <a:buNone/>
            </a:pPr>
            <a:endParaRPr lang="en-IN" sz="2400" dirty="0" smtClean="0">
              <a:latin typeface="Times New Roman" pitchFamily="18" charset="0"/>
              <a:cs typeface="Times New Roman" pitchFamily="18" charset="0"/>
            </a:endParaRPr>
          </a:p>
          <a:p>
            <a:pPr algn="just">
              <a:buFont typeface="Wingdings" pitchFamily="2" charset="2"/>
              <a:buChar char="§"/>
            </a:pPr>
            <a:r>
              <a:rPr lang="en-IN" sz="2400" dirty="0" smtClean="0">
                <a:latin typeface="Times New Roman" pitchFamily="18" charset="0"/>
                <a:cs typeface="Times New Roman" pitchFamily="18" charset="0"/>
              </a:rPr>
              <a:t> In this case learning becomes authentic as learners are involved fully when language is used in context and meaningful situations. </a:t>
            </a:r>
          </a:p>
          <a:p>
            <a:pPr algn="just">
              <a:buNone/>
            </a:pPr>
            <a:endParaRPr lang="en-IN" sz="2400" dirty="0" smtClean="0">
              <a:latin typeface="Times New Roman" pitchFamily="18" charset="0"/>
              <a:cs typeface="Times New Roman" pitchFamily="18" charset="0"/>
            </a:endParaRPr>
          </a:p>
          <a:p>
            <a:pPr algn="just">
              <a:buFont typeface="Wingdings" pitchFamily="2" charset="2"/>
              <a:buChar char="§"/>
            </a:pPr>
            <a:r>
              <a:rPr lang="en-IN" sz="2400" dirty="0" smtClean="0">
                <a:latin typeface="Times New Roman" pitchFamily="18" charset="0"/>
                <a:cs typeface="Times New Roman" pitchFamily="18" charset="0"/>
              </a:rPr>
              <a:t>Here are two such tasks which aim to achieve language learning across the curric</a:t>
            </a:r>
            <a:r>
              <a:rPr lang="en-IN" dirty="0" smtClean="0">
                <a:latin typeface="Times New Roman" pitchFamily="18" charset="0"/>
                <a:cs typeface="Times New Roman" pitchFamily="18" charset="0"/>
              </a:rPr>
              <a:t>ulum.</a:t>
            </a:r>
            <a:endParaRPr lang="en-US" dirty="0" smtClean="0">
              <a:latin typeface="Times New Roman" pitchFamily="18" charset="0"/>
              <a:cs typeface="Times New Roman" pitchFamily="18" charset="0"/>
            </a:endParaRPr>
          </a:p>
          <a:p>
            <a:endParaRPr lang="en-US" dirty="0"/>
          </a:p>
        </p:txBody>
      </p:sp>
      <p:sp>
        <p:nvSpPr>
          <p:cNvPr id="3" name="Title 2"/>
          <p:cNvSpPr>
            <a:spLocks noGrp="1"/>
          </p:cNvSpPr>
          <p:nvPr>
            <p:ph type="title"/>
          </p:nvPr>
        </p:nvSpPr>
        <p:spPr/>
        <p:txBody>
          <a:bodyPr>
            <a:normAutofit/>
          </a:bodyPr>
          <a:lstStyle/>
          <a:p>
            <a:r>
              <a:rPr lang="en-US" sz="2400" dirty="0" err="1" smtClean="0">
                <a:solidFill>
                  <a:srgbClr val="00B050"/>
                </a:solidFill>
                <a:latin typeface="Times New Roman" pitchFamily="18" charset="0"/>
                <a:cs typeface="Times New Roman" pitchFamily="18" charset="0"/>
              </a:rPr>
              <a:t>Contd</a:t>
            </a:r>
            <a:r>
              <a:rPr lang="en-US" sz="2400" dirty="0" smtClean="0">
                <a:solidFill>
                  <a:srgbClr val="00B050"/>
                </a:solidFill>
                <a:latin typeface="Times New Roman" pitchFamily="18" charset="0"/>
                <a:cs typeface="Times New Roman" pitchFamily="18" charset="0"/>
              </a:rPr>
              <a:t>…</a:t>
            </a:r>
            <a:endParaRPr lang="en-US" sz="2400" dirty="0">
              <a:solidFill>
                <a:srgbClr val="00B05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814</TotalTime>
  <Words>3000</Words>
  <Application>Microsoft Office PowerPoint</Application>
  <PresentationFormat>On-screen Show (4:3)</PresentationFormat>
  <Paragraphs>560</Paragraphs>
  <Slides>61</Slides>
  <Notes>0</Notes>
  <HiddenSlides>0</HiddenSlides>
  <MMClips>0</MMClips>
  <ScaleCrop>false</ScaleCrop>
  <HeadingPairs>
    <vt:vector size="4" baseType="variant">
      <vt:variant>
        <vt:lpstr>Theme</vt:lpstr>
      </vt:variant>
      <vt:variant>
        <vt:i4>1</vt:i4>
      </vt:variant>
      <vt:variant>
        <vt:lpstr>Slide Titles</vt:lpstr>
      </vt:variant>
      <vt:variant>
        <vt:i4>61</vt:i4>
      </vt:variant>
    </vt:vector>
  </HeadingPairs>
  <TitlesOfParts>
    <vt:vector size="62" baseType="lpstr">
      <vt:lpstr>Concourse</vt:lpstr>
      <vt:lpstr>PEDAGOGY OF ENGLISH LANGUAGE  PRIMARY</vt:lpstr>
      <vt:lpstr>.</vt:lpstr>
      <vt:lpstr>LEARNING OBJECTIVES</vt:lpstr>
      <vt:lpstr>Contd…..</vt:lpstr>
      <vt:lpstr>Contd….</vt:lpstr>
      <vt:lpstr>LANGUAGE AND LEARNING</vt:lpstr>
      <vt:lpstr>Discuss and Reflect</vt:lpstr>
      <vt:lpstr>LANGUAGE ACROSS THE CURRICULUM</vt:lpstr>
      <vt:lpstr>Contd…</vt:lpstr>
      <vt:lpstr>                                                 TASK I       </vt:lpstr>
      <vt:lpstr> TASK II </vt:lpstr>
      <vt:lpstr>         The students will observe and note down the following         </vt:lpstr>
      <vt:lpstr>Contd…..</vt:lpstr>
      <vt:lpstr>In our textbooks…</vt:lpstr>
      <vt:lpstr>Slide 15</vt:lpstr>
      <vt:lpstr>Slide 16</vt:lpstr>
      <vt:lpstr>TEACHER PRACTICE TO FAMILIARISE CHILDREN TO THE ENGLISH LANGUAGE </vt:lpstr>
      <vt:lpstr>Contd….</vt:lpstr>
      <vt:lpstr>Contd…..</vt:lpstr>
      <vt:lpstr>ACTIVITY</vt:lpstr>
      <vt:lpstr>CREATING LANGUAGE RICH ENVIRONMENT </vt:lpstr>
      <vt:lpstr>STRATEGIES FOR LANGUAGE LEARNING</vt:lpstr>
      <vt:lpstr>Contd…</vt:lpstr>
      <vt:lpstr>Discuss and Reflect</vt:lpstr>
      <vt:lpstr> In our schools……….</vt:lpstr>
      <vt:lpstr>2. Reflecting meaningfully on incidents which occur in day to day life </vt:lpstr>
      <vt:lpstr>3.Connecting Language Learning to the Children’s daily life, culture and society</vt:lpstr>
      <vt:lpstr> 4.Planning and using activities like pair work, group work, interactions effectively in the classroom </vt:lpstr>
      <vt:lpstr>Contd…</vt:lpstr>
      <vt:lpstr>  NOTE </vt:lpstr>
      <vt:lpstr> LITERATURE FOR CHILDREN </vt:lpstr>
      <vt:lpstr>The following are some of the forms of literature for children. </vt:lpstr>
      <vt:lpstr>  The following is an exemplar of a story</vt:lpstr>
      <vt:lpstr> Possible activities </vt:lpstr>
      <vt:lpstr>Contd…..</vt:lpstr>
      <vt:lpstr>Step 2: Story writing and reading </vt:lpstr>
      <vt:lpstr>Step 3: Observation </vt:lpstr>
      <vt:lpstr> Step 4: Observation chart </vt:lpstr>
      <vt:lpstr>LITERATURE FOR CHILDREN</vt:lpstr>
      <vt:lpstr> Example  </vt:lpstr>
      <vt:lpstr>Contd….</vt:lpstr>
      <vt:lpstr>Contd…</vt:lpstr>
      <vt:lpstr>STORYTELLING TO YOUNG LEARNERS</vt:lpstr>
      <vt:lpstr>Contd….</vt:lpstr>
      <vt:lpstr> Objectives</vt:lpstr>
      <vt:lpstr>Contd…</vt:lpstr>
      <vt:lpstr> Exemplar </vt:lpstr>
      <vt:lpstr> Activity 2 (Primary students) </vt:lpstr>
      <vt:lpstr>Contd………</vt:lpstr>
      <vt:lpstr> Discuss and Reflect </vt:lpstr>
      <vt:lpstr>STORY RELATED ACTIVITIES In our textbooks…. </vt:lpstr>
      <vt:lpstr> READING CORNERS </vt:lpstr>
      <vt:lpstr> PRINT RICH ENVIRONMENT </vt:lpstr>
      <vt:lpstr>The following are some suggestions </vt:lpstr>
      <vt:lpstr>PRINT RICH ENVIRONMENT </vt:lpstr>
      <vt:lpstr>Contd….</vt:lpstr>
      <vt:lpstr>.</vt:lpstr>
      <vt:lpstr>.</vt:lpstr>
      <vt:lpstr>.</vt:lpstr>
      <vt:lpstr>SELF EVALUATION</vt:lpstr>
      <vt:lpstr>.</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PEDAGOGY OF ENGLISH LANGUAGE FOR PRIMARY</dc:title>
  <dc:creator>Hema</dc:creator>
  <cp:lastModifiedBy>Hema</cp:lastModifiedBy>
  <cp:revision>154</cp:revision>
  <dcterms:created xsi:type="dcterms:W3CDTF">2006-08-16T00:00:00Z</dcterms:created>
  <dcterms:modified xsi:type="dcterms:W3CDTF">2019-10-03T10:19:46Z</dcterms:modified>
</cp:coreProperties>
</file>